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11"/>
  </p:notesMasterIdLst>
  <p:sldIdLst>
    <p:sldId id="267" r:id="rId2"/>
    <p:sldId id="260" r:id="rId3"/>
    <p:sldId id="276" r:id="rId4"/>
    <p:sldId id="262" r:id="rId5"/>
    <p:sldId id="264" r:id="rId6"/>
    <p:sldId id="274" r:id="rId7"/>
    <p:sldId id="275" r:id="rId8"/>
    <p:sldId id="273" r:id="rId9"/>
    <p:sldId id="272"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FFAF"/>
    <a:srgbClr val="FDF9F8"/>
    <a:srgbClr val="00BF64"/>
    <a:srgbClr val="2B784E"/>
    <a:srgbClr val="E4F9FF"/>
    <a:srgbClr val="E6E6E6"/>
    <a:srgbClr val="FFFBEB"/>
    <a:srgbClr val="95B074"/>
    <a:srgbClr val="00889C"/>
    <a:srgbClr val="5FC3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7"/>
    <p:restoredTop sz="96088"/>
  </p:normalViewPr>
  <p:slideViewPr>
    <p:cSldViewPr snapToGrid="0">
      <p:cViewPr varScale="1">
        <p:scale>
          <a:sx n="85" d="100"/>
          <a:sy n="85" d="100"/>
        </p:scale>
        <p:origin x="384" y="53"/>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4-03-10T07:10:50.337"/>
    </inkml:context>
    <inkml:brush xml:id="br0">
      <inkml:brushProperty name="width" value="0.05" units="cm"/>
      <inkml:brushProperty name="height" value="0.05" units="cm"/>
      <inkml:brushProperty name="color" value="#132033"/>
    </inkml:brush>
  </inkml:definitions>
  <inkml:trace contextRef="#ctx0" brushRef="#br0">1 48 24575,'2'-8'0,"0"1"0,-2 1 0,0 0 0,0 2 0,0 0 0,0 0 0,0 0 0,0 1 0,0 1 0</inkml:trace>
</inkml:ink>
</file>

<file path=ppt/media/image1.png>
</file>

<file path=ppt/media/image10.png>
</file>

<file path=ppt/media/image16.png>
</file>

<file path=ppt/media/image2.png>
</file>

<file path=ppt/media/image3.png>
</file>

<file path=ppt/media/image4.jpg>
</file>

<file path=ppt/media/image5.png>
</file>

<file path=ppt/media/image6.pn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530E947-EAD4-364C-934A-7F760A39BCB6}" type="datetimeFigureOut">
              <a:rPr lang="en-US" smtClean="0"/>
              <a:t>6/29/2024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852AB99-0154-F540-A1A3-49A92E6FC864}" type="slidenum">
              <a:rPr lang="en-US" smtClean="0"/>
              <a:t>‹#›</a:t>
            </a:fld>
            <a:endParaRPr lang="en-US"/>
          </a:p>
        </p:txBody>
      </p:sp>
    </p:spTree>
    <p:extLst>
      <p:ext uri="{BB962C8B-B14F-4D97-AF65-F5344CB8AC3E}">
        <p14:creationId xmlns:p14="http://schemas.microsoft.com/office/powerpoint/2010/main" val="40360862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6852AB99-0154-F540-A1A3-49A92E6FC864}" type="slidenum">
              <a:rPr lang="en-US" smtClean="0"/>
              <a:t>1</a:t>
            </a:fld>
            <a:endParaRPr lang="en-US"/>
          </a:p>
        </p:txBody>
      </p:sp>
    </p:spTree>
    <p:extLst>
      <p:ext uri="{BB962C8B-B14F-4D97-AF65-F5344CB8AC3E}">
        <p14:creationId xmlns:p14="http://schemas.microsoft.com/office/powerpoint/2010/main" val="724784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6852AB99-0154-F540-A1A3-49A92E6FC864}" type="slidenum">
              <a:rPr lang="en-US" smtClean="0"/>
              <a:t>2</a:t>
            </a:fld>
            <a:endParaRPr lang="en-US"/>
          </a:p>
        </p:txBody>
      </p:sp>
    </p:spTree>
    <p:extLst>
      <p:ext uri="{BB962C8B-B14F-4D97-AF65-F5344CB8AC3E}">
        <p14:creationId xmlns:p14="http://schemas.microsoft.com/office/powerpoint/2010/main" val="20482845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6852AB99-0154-F540-A1A3-49A92E6FC864}" type="slidenum">
              <a:rPr lang="en-US" smtClean="0"/>
              <a:t>4</a:t>
            </a:fld>
            <a:endParaRPr lang="en-US"/>
          </a:p>
        </p:txBody>
      </p:sp>
    </p:spTree>
    <p:extLst>
      <p:ext uri="{BB962C8B-B14F-4D97-AF65-F5344CB8AC3E}">
        <p14:creationId xmlns:p14="http://schemas.microsoft.com/office/powerpoint/2010/main" val="397146997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US" dirty="0"/>
          </a:p>
        </p:txBody>
      </p:sp>
      <p:sp>
        <p:nvSpPr>
          <p:cNvPr id="4" name="Slide Number Placeholder 3"/>
          <p:cNvSpPr>
            <a:spLocks noGrp="1"/>
          </p:cNvSpPr>
          <p:nvPr>
            <p:ph type="sldNum" sz="quarter" idx="5"/>
          </p:nvPr>
        </p:nvSpPr>
        <p:spPr/>
        <p:txBody>
          <a:bodyPr/>
          <a:lstStyle/>
          <a:p>
            <a:fld id="{6852AB99-0154-F540-A1A3-49A92E6FC864}" type="slidenum">
              <a:rPr lang="en-US" smtClean="0"/>
              <a:t>5</a:t>
            </a:fld>
            <a:endParaRPr lang="en-US"/>
          </a:p>
        </p:txBody>
      </p:sp>
    </p:spTree>
    <p:extLst>
      <p:ext uri="{BB962C8B-B14F-4D97-AF65-F5344CB8AC3E}">
        <p14:creationId xmlns:p14="http://schemas.microsoft.com/office/powerpoint/2010/main" val="12344722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52AB99-0154-F540-A1A3-49A92E6FC864}" type="slidenum">
              <a:rPr lang="en-US" smtClean="0"/>
              <a:t>8</a:t>
            </a:fld>
            <a:endParaRPr lang="en-US"/>
          </a:p>
        </p:txBody>
      </p:sp>
    </p:spTree>
    <p:extLst>
      <p:ext uri="{BB962C8B-B14F-4D97-AF65-F5344CB8AC3E}">
        <p14:creationId xmlns:p14="http://schemas.microsoft.com/office/powerpoint/2010/main" val="206571465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852AB99-0154-F540-A1A3-49A92E6FC864}" type="slidenum">
              <a:rPr lang="en-US" smtClean="0"/>
              <a:t>9</a:t>
            </a:fld>
            <a:endParaRPr lang="en-US"/>
          </a:p>
        </p:txBody>
      </p:sp>
    </p:spTree>
    <p:extLst>
      <p:ext uri="{BB962C8B-B14F-4D97-AF65-F5344CB8AC3E}">
        <p14:creationId xmlns:p14="http://schemas.microsoft.com/office/powerpoint/2010/main" val="7645393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B6BD7D-F60C-B5D4-E24F-3AC31A8F532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C094F09-A767-39FA-B9C9-DD0D83DDFC6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A5662FF-A3E2-8D8A-DC41-E5C2C49721AF}"/>
              </a:ext>
            </a:extLst>
          </p:cNvPr>
          <p:cNvSpPr>
            <a:spLocks noGrp="1"/>
          </p:cNvSpPr>
          <p:nvPr>
            <p:ph type="dt" sz="half" idx="10"/>
          </p:nvPr>
        </p:nvSpPr>
        <p:spPr/>
        <p:txBody>
          <a:bodyPr/>
          <a:lstStyle/>
          <a:p>
            <a:fld id="{42863A9F-24EF-4B85-A4BF-692E46EEDD77}" type="datetime1">
              <a:rPr lang="en-US" smtClean="0"/>
              <a:t>6/29/2024</a:t>
            </a:fld>
            <a:endParaRPr lang="en-US"/>
          </a:p>
        </p:txBody>
      </p:sp>
      <p:sp>
        <p:nvSpPr>
          <p:cNvPr id="5" name="Footer Placeholder 4">
            <a:extLst>
              <a:ext uri="{FF2B5EF4-FFF2-40B4-BE49-F238E27FC236}">
                <a16:creationId xmlns:a16="http://schemas.microsoft.com/office/drawing/2014/main" id="{4114DB7C-4F96-4C96-2458-6AB638E44FC8}"/>
              </a:ext>
            </a:extLst>
          </p:cNvPr>
          <p:cNvSpPr>
            <a:spLocks noGrp="1"/>
          </p:cNvSpPr>
          <p:nvPr>
            <p:ph type="ftr" sz="quarter" idx="11"/>
          </p:nvPr>
        </p:nvSpPr>
        <p:spPr/>
        <p:txBody>
          <a:bodyPr/>
          <a:lstStyle/>
          <a:p>
            <a:r>
              <a:rPr lang="en-US"/>
              <a:t>Spring 2024</a:t>
            </a:r>
          </a:p>
        </p:txBody>
      </p:sp>
      <p:sp>
        <p:nvSpPr>
          <p:cNvPr id="6" name="Slide Number Placeholder 5">
            <a:extLst>
              <a:ext uri="{FF2B5EF4-FFF2-40B4-BE49-F238E27FC236}">
                <a16:creationId xmlns:a16="http://schemas.microsoft.com/office/drawing/2014/main" id="{1A3D2A29-2233-9555-A57D-17F185483A3C}"/>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149302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16B53-985C-8C91-A4E9-C35C43FD5FB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922C13F2-6E55-3839-9BB3-6E06233A0C9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7E20E6-7024-E52B-81F0-31A1970BB1CB}"/>
              </a:ext>
            </a:extLst>
          </p:cNvPr>
          <p:cNvSpPr>
            <a:spLocks noGrp="1"/>
          </p:cNvSpPr>
          <p:nvPr>
            <p:ph type="dt" sz="half" idx="10"/>
          </p:nvPr>
        </p:nvSpPr>
        <p:spPr/>
        <p:txBody>
          <a:bodyPr/>
          <a:lstStyle/>
          <a:p>
            <a:fld id="{603621E4-705E-4A09-B8D1-99D27FBB6263}" type="datetime1">
              <a:rPr lang="en-US" smtClean="0"/>
              <a:t>6/29/2024</a:t>
            </a:fld>
            <a:endParaRPr lang="en-US"/>
          </a:p>
        </p:txBody>
      </p:sp>
      <p:sp>
        <p:nvSpPr>
          <p:cNvPr id="5" name="Footer Placeholder 4">
            <a:extLst>
              <a:ext uri="{FF2B5EF4-FFF2-40B4-BE49-F238E27FC236}">
                <a16:creationId xmlns:a16="http://schemas.microsoft.com/office/drawing/2014/main" id="{244021E0-69B0-3B85-9D71-4C8022D64A0D}"/>
              </a:ext>
            </a:extLst>
          </p:cNvPr>
          <p:cNvSpPr>
            <a:spLocks noGrp="1"/>
          </p:cNvSpPr>
          <p:nvPr>
            <p:ph type="ftr" sz="quarter" idx="11"/>
          </p:nvPr>
        </p:nvSpPr>
        <p:spPr/>
        <p:txBody>
          <a:bodyPr/>
          <a:lstStyle/>
          <a:p>
            <a:r>
              <a:rPr lang="en-US"/>
              <a:t>Spring 2024</a:t>
            </a:r>
          </a:p>
        </p:txBody>
      </p:sp>
      <p:sp>
        <p:nvSpPr>
          <p:cNvPr id="6" name="Slide Number Placeholder 5">
            <a:extLst>
              <a:ext uri="{FF2B5EF4-FFF2-40B4-BE49-F238E27FC236}">
                <a16:creationId xmlns:a16="http://schemas.microsoft.com/office/drawing/2014/main" id="{45E108CA-B723-163D-F0FC-A3047BB3A700}"/>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12564754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178F07-B0E2-9E95-495C-52EF960BDAA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D79281B-25FB-26CD-9FD4-0D595EAE3A8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860238-DAF1-8ABB-D5C3-C0FEAA896D1C}"/>
              </a:ext>
            </a:extLst>
          </p:cNvPr>
          <p:cNvSpPr>
            <a:spLocks noGrp="1"/>
          </p:cNvSpPr>
          <p:nvPr>
            <p:ph type="dt" sz="half" idx="10"/>
          </p:nvPr>
        </p:nvSpPr>
        <p:spPr/>
        <p:txBody>
          <a:bodyPr/>
          <a:lstStyle/>
          <a:p>
            <a:fld id="{F47472AE-F453-49BB-BC75-2B03A2DF3FD6}" type="datetime1">
              <a:rPr lang="en-US" smtClean="0"/>
              <a:t>6/29/2024</a:t>
            </a:fld>
            <a:endParaRPr lang="en-US"/>
          </a:p>
        </p:txBody>
      </p:sp>
      <p:sp>
        <p:nvSpPr>
          <p:cNvPr id="5" name="Footer Placeholder 4">
            <a:extLst>
              <a:ext uri="{FF2B5EF4-FFF2-40B4-BE49-F238E27FC236}">
                <a16:creationId xmlns:a16="http://schemas.microsoft.com/office/drawing/2014/main" id="{3CA2F07A-9F28-F8C1-983F-69CE2F20E730}"/>
              </a:ext>
            </a:extLst>
          </p:cNvPr>
          <p:cNvSpPr>
            <a:spLocks noGrp="1"/>
          </p:cNvSpPr>
          <p:nvPr>
            <p:ph type="ftr" sz="quarter" idx="11"/>
          </p:nvPr>
        </p:nvSpPr>
        <p:spPr/>
        <p:txBody>
          <a:bodyPr/>
          <a:lstStyle/>
          <a:p>
            <a:r>
              <a:rPr lang="en-US"/>
              <a:t>Spring 2024</a:t>
            </a:r>
          </a:p>
        </p:txBody>
      </p:sp>
      <p:sp>
        <p:nvSpPr>
          <p:cNvPr id="6" name="Slide Number Placeholder 5">
            <a:extLst>
              <a:ext uri="{FF2B5EF4-FFF2-40B4-BE49-F238E27FC236}">
                <a16:creationId xmlns:a16="http://schemas.microsoft.com/office/drawing/2014/main" id="{F3321AAC-946E-098D-5614-D76202F28CD7}"/>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2782825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3F331D-ECF5-9883-37D2-55D33C6C7FD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EAC3CF7-6176-1D41-2D01-7445744B4C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4D9844-9497-9081-83E3-57EEEB2BEFA7}"/>
              </a:ext>
            </a:extLst>
          </p:cNvPr>
          <p:cNvSpPr>
            <a:spLocks noGrp="1"/>
          </p:cNvSpPr>
          <p:nvPr>
            <p:ph type="dt" sz="half" idx="10"/>
          </p:nvPr>
        </p:nvSpPr>
        <p:spPr/>
        <p:txBody>
          <a:bodyPr/>
          <a:lstStyle/>
          <a:p>
            <a:fld id="{51D1E0DF-E98F-46E8-8CCD-7D17D731B5E5}" type="datetime1">
              <a:rPr lang="en-US" smtClean="0"/>
              <a:t>6/29/2024</a:t>
            </a:fld>
            <a:endParaRPr lang="en-US"/>
          </a:p>
        </p:txBody>
      </p:sp>
      <p:sp>
        <p:nvSpPr>
          <p:cNvPr id="5" name="Footer Placeholder 4">
            <a:extLst>
              <a:ext uri="{FF2B5EF4-FFF2-40B4-BE49-F238E27FC236}">
                <a16:creationId xmlns:a16="http://schemas.microsoft.com/office/drawing/2014/main" id="{50501C57-C9AD-11C2-B495-779FCA3B62EE}"/>
              </a:ext>
            </a:extLst>
          </p:cNvPr>
          <p:cNvSpPr>
            <a:spLocks noGrp="1"/>
          </p:cNvSpPr>
          <p:nvPr>
            <p:ph type="ftr" sz="quarter" idx="11"/>
          </p:nvPr>
        </p:nvSpPr>
        <p:spPr/>
        <p:txBody>
          <a:bodyPr/>
          <a:lstStyle/>
          <a:p>
            <a:r>
              <a:rPr lang="en-US"/>
              <a:t>Spring 2024</a:t>
            </a:r>
          </a:p>
        </p:txBody>
      </p:sp>
      <p:sp>
        <p:nvSpPr>
          <p:cNvPr id="6" name="Slide Number Placeholder 5">
            <a:extLst>
              <a:ext uri="{FF2B5EF4-FFF2-40B4-BE49-F238E27FC236}">
                <a16:creationId xmlns:a16="http://schemas.microsoft.com/office/drawing/2014/main" id="{66C44D2B-29FE-F376-8D49-EC56176095B5}"/>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9435322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D7C908-6DA6-9D4A-CD56-3D036639BA7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621D88-34CF-6AA7-EC8A-8F68B8BE991E}"/>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4410E6D-7078-BA12-3CF5-DB85C88A060F}"/>
              </a:ext>
            </a:extLst>
          </p:cNvPr>
          <p:cNvSpPr>
            <a:spLocks noGrp="1"/>
          </p:cNvSpPr>
          <p:nvPr>
            <p:ph type="dt" sz="half" idx="10"/>
          </p:nvPr>
        </p:nvSpPr>
        <p:spPr/>
        <p:txBody>
          <a:bodyPr/>
          <a:lstStyle/>
          <a:p>
            <a:fld id="{6142C8BF-7673-44CE-B2E6-D7C70C88ECED}" type="datetime1">
              <a:rPr lang="en-US" smtClean="0"/>
              <a:t>6/29/2024</a:t>
            </a:fld>
            <a:endParaRPr lang="en-US"/>
          </a:p>
        </p:txBody>
      </p:sp>
      <p:sp>
        <p:nvSpPr>
          <p:cNvPr id="5" name="Footer Placeholder 4">
            <a:extLst>
              <a:ext uri="{FF2B5EF4-FFF2-40B4-BE49-F238E27FC236}">
                <a16:creationId xmlns:a16="http://schemas.microsoft.com/office/drawing/2014/main" id="{E0F819D0-0A98-1C94-E5B0-F87E9228C639}"/>
              </a:ext>
            </a:extLst>
          </p:cNvPr>
          <p:cNvSpPr>
            <a:spLocks noGrp="1"/>
          </p:cNvSpPr>
          <p:nvPr>
            <p:ph type="ftr" sz="quarter" idx="11"/>
          </p:nvPr>
        </p:nvSpPr>
        <p:spPr/>
        <p:txBody>
          <a:bodyPr/>
          <a:lstStyle/>
          <a:p>
            <a:r>
              <a:rPr lang="en-US"/>
              <a:t>Spring 2024</a:t>
            </a:r>
          </a:p>
        </p:txBody>
      </p:sp>
      <p:sp>
        <p:nvSpPr>
          <p:cNvPr id="6" name="Slide Number Placeholder 5">
            <a:extLst>
              <a:ext uri="{FF2B5EF4-FFF2-40B4-BE49-F238E27FC236}">
                <a16:creationId xmlns:a16="http://schemas.microsoft.com/office/drawing/2014/main" id="{FCA024AE-6044-9453-FA97-4E9C0FD40842}"/>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21984319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375373-A069-8FBA-951A-C5C44AB18D9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38BBBA2-3BFE-8C7D-32A5-9C16DCE7C46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34A05B7-3DB5-41D4-27CC-DC1B1E6BC50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AD71357-E991-4445-FE10-64C7530CA1EE}"/>
              </a:ext>
            </a:extLst>
          </p:cNvPr>
          <p:cNvSpPr>
            <a:spLocks noGrp="1"/>
          </p:cNvSpPr>
          <p:nvPr>
            <p:ph type="dt" sz="half" idx="10"/>
          </p:nvPr>
        </p:nvSpPr>
        <p:spPr/>
        <p:txBody>
          <a:bodyPr/>
          <a:lstStyle/>
          <a:p>
            <a:fld id="{ED0752AB-F93B-4DB8-BB86-FD263810CDF6}" type="datetime1">
              <a:rPr lang="en-US" smtClean="0"/>
              <a:t>6/29/2024</a:t>
            </a:fld>
            <a:endParaRPr lang="en-US"/>
          </a:p>
        </p:txBody>
      </p:sp>
      <p:sp>
        <p:nvSpPr>
          <p:cNvPr id="6" name="Footer Placeholder 5">
            <a:extLst>
              <a:ext uri="{FF2B5EF4-FFF2-40B4-BE49-F238E27FC236}">
                <a16:creationId xmlns:a16="http://schemas.microsoft.com/office/drawing/2014/main" id="{EEE58BFA-DC05-E4EB-2397-ADD17AC0BE86}"/>
              </a:ext>
            </a:extLst>
          </p:cNvPr>
          <p:cNvSpPr>
            <a:spLocks noGrp="1"/>
          </p:cNvSpPr>
          <p:nvPr>
            <p:ph type="ftr" sz="quarter" idx="11"/>
          </p:nvPr>
        </p:nvSpPr>
        <p:spPr/>
        <p:txBody>
          <a:bodyPr/>
          <a:lstStyle/>
          <a:p>
            <a:r>
              <a:rPr lang="en-US"/>
              <a:t>Spring 2024</a:t>
            </a:r>
          </a:p>
        </p:txBody>
      </p:sp>
      <p:sp>
        <p:nvSpPr>
          <p:cNvPr id="7" name="Slide Number Placeholder 6">
            <a:extLst>
              <a:ext uri="{FF2B5EF4-FFF2-40B4-BE49-F238E27FC236}">
                <a16:creationId xmlns:a16="http://schemas.microsoft.com/office/drawing/2014/main" id="{EF0A1051-F533-FCC0-ABF3-11D0B6DA335E}"/>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250497055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CD7F79-7D4D-2987-0986-139460B1BE3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4136B41-C96C-AB68-9B32-0B2BC197BF2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8D44B5E-EF88-5D9C-0C05-172F1032281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C436862-C1DC-AF1F-3055-F7F8C3AB38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1AE289D-E6CC-C0F2-5391-42798D23B83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358DBC0-CE79-E03B-B3D4-D22C3DBA448C}"/>
              </a:ext>
            </a:extLst>
          </p:cNvPr>
          <p:cNvSpPr>
            <a:spLocks noGrp="1"/>
          </p:cNvSpPr>
          <p:nvPr>
            <p:ph type="dt" sz="half" idx="10"/>
          </p:nvPr>
        </p:nvSpPr>
        <p:spPr/>
        <p:txBody>
          <a:bodyPr/>
          <a:lstStyle/>
          <a:p>
            <a:fld id="{727F75A3-0395-49B6-8A03-133C4E0FD9B1}" type="datetime1">
              <a:rPr lang="en-US" smtClean="0"/>
              <a:t>6/29/2024</a:t>
            </a:fld>
            <a:endParaRPr lang="en-US"/>
          </a:p>
        </p:txBody>
      </p:sp>
      <p:sp>
        <p:nvSpPr>
          <p:cNvPr id="8" name="Footer Placeholder 7">
            <a:extLst>
              <a:ext uri="{FF2B5EF4-FFF2-40B4-BE49-F238E27FC236}">
                <a16:creationId xmlns:a16="http://schemas.microsoft.com/office/drawing/2014/main" id="{83669962-A854-DA0A-E4A8-056DC4771F1E}"/>
              </a:ext>
            </a:extLst>
          </p:cNvPr>
          <p:cNvSpPr>
            <a:spLocks noGrp="1"/>
          </p:cNvSpPr>
          <p:nvPr>
            <p:ph type="ftr" sz="quarter" idx="11"/>
          </p:nvPr>
        </p:nvSpPr>
        <p:spPr/>
        <p:txBody>
          <a:bodyPr/>
          <a:lstStyle/>
          <a:p>
            <a:r>
              <a:rPr lang="en-US"/>
              <a:t>Spring 2024</a:t>
            </a:r>
          </a:p>
        </p:txBody>
      </p:sp>
      <p:sp>
        <p:nvSpPr>
          <p:cNvPr id="9" name="Slide Number Placeholder 8">
            <a:extLst>
              <a:ext uri="{FF2B5EF4-FFF2-40B4-BE49-F238E27FC236}">
                <a16:creationId xmlns:a16="http://schemas.microsoft.com/office/drawing/2014/main" id="{F562C280-879E-12FC-931F-55190362B682}"/>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19562123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74CF44-1CB3-30CB-139E-D701A452DF4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69159F2-ECD9-C0CD-751E-9F882A57CE5E}"/>
              </a:ext>
            </a:extLst>
          </p:cNvPr>
          <p:cNvSpPr>
            <a:spLocks noGrp="1"/>
          </p:cNvSpPr>
          <p:nvPr>
            <p:ph type="dt" sz="half" idx="10"/>
          </p:nvPr>
        </p:nvSpPr>
        <p:spPr/>
        <p:txBody>
          <a:bodyPr/>
          <a:lstStyle/>
          <a:p>
            <a:fld id="{73BCE3DD-4F0A-4A32-AF70-39A821571035}" type="datetime1">
              <a:rPr lang="en-US" smtClean="0"/>
              <a:t>6/29/2024</a:t>
            </a:fld>
            <a:endParaRPr lang="en-US"/>
          </a:p>
        </p:txBody>
      </p:sp>
      <p:sp>
        <p:nvSpPr>
          <p:cNvPr id="4" name="Footer Placeholder 3">
            <a:extLst>
              <a:ext uri="{FF2B5EF4-FFF2-40B4-BE49-F238E27FC236}">
                <a16:creationId xmlns:a16="http://schemas.microsoft.com/office/drawing/2014/main" id="{1977A376-C272-82CC-2C68-8635F01A26E8}"/>
              </a:ext>
            </a:extLst>
          </p:cNvPr>
          <p:cNvSpPr>
            <a:spLocks noGrp="1"/>
          </p:cNvSpPr>
          <p:nvPr>
            <p:ph type="ftr" sz="quarter" idx="11"/>
          </p:nvPr>
        </p:nvSpPr>
        <p:spPr/>
        <p:txBody>
          <a:bodyPr/>
          <a:lstStyle/>
          <a:p>
            <a:r>
              <a:rPr lang="en-US"/>
              <a:t>Spring 2024</a:t>
            </a:r>
          </a:p>
        </p:txBody>
      </p:sp>
      <p:sp>
        <p:nvSpPr>
          <p:cNvPr id="5" name="Slide Number Placeholder 4">
            <a:extLst>
              <a:ext uri="{FF2B5EF4-FFF2-40B4-BE49-F238E27FC236}">
                <a16:creationId xmlns:a16="http://schemas.microsoft.com/office/drawing/2014/main" id="{EADCCD9D-4A22-2078-FD0C-5F3919B17ACD}"/>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10869157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7656B7D-DD07-427F-B908-2E139294602E}"/>
              </a:ext>
            </a:extLst>
          </p:cNvPr>
          <p:cNvSpPr>
            <a:spLocks noGrp="1"/>
          </p:cNvSpPr>
          <p:nvPr>
            <p:ph type="dt" sz="half" idx="10"/>
          </p:nvPr>
        </p:nvSpPr>
        <p:spPr/>
        <p:txBody>
          <a:bodyPr/>
          <a:lstStyle/>
          <a:p>
            <a:fld id="{BE987E38-C529-4B81-8181-9117DEC81765}" type="datetime1">
              <a:rPr lang="en-US" smtClean="0"/>
              <a:t>6/29/2024</a:t>
            </a:fld>
            <a:endParaRPr lang="en-US"/>
          </a:p>
        </p:txBody>
      </p:sp>
      <p:sp>
        <p:nvSpPr>
          <p:cNvPr id="3" name="Footer Placeholder 2">
            <a:extLst>
              <a:ext uri="{FF2B5EF4-FFF2-40B4-BE49-F238E27FC236}">
                <a16:creationId xmlns:a16="http://schemas.microsoft.com/office/drawing/2014/main" id="{52CAE3E6-E189-742A-40A0-6E015CEFC7C3}"/>
              </a:ext>
            </a:extLst>
          </p:cNvPr>
          <p:cNvSpPr>
            <a:spLocks noGrp="1"/>
          </p:cNvSpPr>
          <p:nvPr>
            <p:ph type="ftr" sz="quarter" idx="11"/>
          </p:nvPr>
        </p:nvSpPr>
        <p:spPr/>
        <p:txBody>
          <a:bodyPr/>
          <a:lstStyle/>
          <a:p>
            <a:r>
              <a:rPr lang="en-US"/>
              <a:t>Spring 2024</a:t>
            </a:r>
          </a:p>
        </p:txBody>
      </p:sp>
      <p:sp>
        <p:nvSpPr>
          <p:cNvPr id="4" name="Slide Number Placeholder 3">
            <a:extLst>
              <a:ext uri="{FF2B5EF4-FFF2-40B4-BE49-F238E27FC236}">
                <a16:creationId xmlns:a16="http://schemas.microsoft.com/office/drawing/2014/main" id="{0E5B31B3-7BD5-F673-AEC4-5AF7D0F0B714}"/>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169601990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BCB75D-35B3-B8B1-D144-881DC1F6AE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24B6BDD-A8E2-6889-5282-57E4F19BC7F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D266E02-2AC4-6438-F551-123754CE2B9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18896E-887D-8492-E586-C3C85F0D9451}"/>
              </a:ext>
            </a:extLst>
          </p:cNvPr>
          <p:cNvSpPr>
            <a:spLocks noGrp="1"/>
          </p:cNvSpPr>
          <p:nvPr>
            <p:ph type="dt" sz="half" idx="10"/>
          </p:nvPr>
        </p:nvSpPr>
        <p:spPr/>
        <p:txBody>
          <a:bodyPr/>
          <a:lstStyle/>
          <a:p>
            <a:fld id="{BE453910-5040-4B98-926E-D65A2BF194FC}" type="datetime1">
              <a:rPr lang="en-US" smtClean="0"/>
              <a:t>6/29/2024</a:t>
            </a:fld>
            <a:endParaRPr lang="en-US"/>
          </a:p>
        </p:txBody>
      </p:sp>
      <p:sp>
        <p:nvSpPr>
          <p:cNvPr id="6" name="Footer Placeholder 5">
            <a:extLst>
              <a:ext uri="{FF2B5EF4-FFF2-40B4-BE49-F238E27FC236}">
                <a16:creationId xmlns:a16="http://schemas.microsoft.com/office/drawing/2014/main" id="{2EC62644-1D80-6190-BD73-2A92A342D29E}"/>
              </a:ext>
            </a:extLst>
          </p:cNvPr>
          <p:cNvSpPr>
            <a:spLocks noGrp="1"/>
          </p:cNvSpPr>
          <p:nvPr>
            <p:ph type="ftr" sz="quarter" idx="11"/>
          </p:nvPr>
        </p:nvSpPr>
        <p:spPr/>
        <p:txBody>
          <a:bodyPr/>
          <a:lstStyle/>
          <a:p>
            <a:r>
              <a:rPr lang="en-US"/>
              <a:t>Spring 2024</a:t>
            </a:r>
          </a:p>
        </p:txBody>
      </p:sp>
      <p:sp>
        <p:nvSpPr>
          <p:cNvPr id="7" name="Slide Number Placeholder 6">
            <a:extLst>
              <a:ext uri="{FF2B5EF4-FFF2-40B4-BE49-F238E27FC236}">
                <a16:creationId xmlns:a16="http://schemas.microsoft.com/office/drawing/2014/main" id="{2F6F0EA5-3FB0-6C3F-FE7B-D6FEC8068597}"/>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372863901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29EF20-06D4-E2F9-A3E7-87DDAF52BF3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6962F4E-6E65-B412-E216-758E1B2E385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E933B7-47A5-C2C7-CDE4-77829B6E0AC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05C1D63-5648-652A-0448-2C9305386764}"/>
              </a:ext>
            </a:extLst>
          </p:cNvPr>
          <p:cNvSpPr>
            <a:spLocks noGrp="1"/>
          </p:cNvSpPr>
          <p:nvPr>
            <p:ph type="dt" sz="half" idx="10"/>
          </p:nvPr>
        </p:nvSpPr>
        <p:spPr/>
        <p:txBody>
          <a:bodyPr/>
          <a:lstStyle/>
          <a:p>
            <a:fld id="{E8346DBE-A4D6-4FF7-B934-83B90F7E0B65}" type="datetime1">
              <a:rPr lang="en-US" smtClean="0"/>
              <a:t>6/29/2024</a:t>
            </a:fld>
            <a:endParaRPr lang="en-US"/>
          </a:p>
        </p:txBody>
      </p:sp>
      <p:sp>
        <p:nvSpPr>
          <p:cNvPr id="6" name="Footer Placeholder 5">
            <a:extLst>
              <a:ext uri="{FF2B5EF4-FFF2-40B4-BE49-F238E27FC236}">
                <a16:creationId xmlns:a16="http://schemas.microsoft.com/office/drawing/2014/main" id="{331B5332-C584-FD5E-F793-D687465AF83F}"/>
              </a:ext>
            </a:extLst>
          </p:cNvPr>
          <p:cNvSpPr>
            <a:spLocks noGrp="1"/>
          </p:cNvSpPr>
          <p:nvPr>
            <p:ph type="ftr" sz="quarter" idx="11"/>
          </p:nvPr>
        </p:nvSpPr>
        <p:spPr/>
        <p:txBody>
          <a:bodyPr/>
          <a:lstStyle/>
          <a:p>
            <a:r>
              <a:rPr lang="en-US"/>
              <a:t>Spring 2024</a:t>
            </a:r>
          </a:p>
        </p:txBody>
      </p:sp>
      <p:sp>
        <p:nvSpPr>
          <p:cNvPr id="7" name="Slide Number Placeholder 6">
            <a:extLst>
              <a:ext uri="{FF2B5EF4-FFF2-40B4-BE49-F238E27FC236}">
                <a16:creationId xmlns:a16="http://schemas.microsoft.com/office/drawing/2014/main" id="{B2820D86-0CBC-EC1B-D0F9-769C8C7E88DA}"/>
              </a:ext>
            </a:extLst>
          </p:cNvPr>
          <p:cNvSpPr>
            <a:spLocks noGrp="1"/>
          </p:cNvSpPr>
          <p:nvPr>
            <p:ph type="sldNum" sz="quarter" idx="12"/>
          </p:nvPr>
        </p:nvSpPr>
        <p:spPr/>
        <p:txBody>
          <a:bodyPr/>
          <a:lstStyle/>
          <a:p>
            <a:fld id="{CDB9F88B-E233-2847-85F3-3B81863F569D}" type="slidenum">
              <a:rPr lang="en-US" smtClean="0"/>
              <a:t>‹#›</a:t>
            </a:fld>
            <a:endParaRPr lang="en-US"/>
          </a:p>
        </p:txBody>
      </p:sp>
    </p:spTree>
    <p:extLst>
      <p:ext uri="{BB962C8B-B14F-4D97-AF65-F5344CB8AC3E}">
        <p14:creationId xmlns:p14="http://schemas.microsoft.com/office/powerpoint/2010/main" val="36653302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6180453-A566-4BE1-AF97-171F9D4B7F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1F00480-E5F6-39D9-CAAF-DA629D9BED8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E9A78E3-DC88-C00F-1D51-6511BFB2E05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8558EBC-08E5-493E-A917-47D15BB73D83}" type="datetime1">
              <a:rPr lang="en-US" smtClean="0"/>
              <a:t>6/29/2024</a:t>
            </a:fld>
            <a:endParaRPr lang="en-US"/>
          </a:p>
        </p:txBody>
      </p:sp>
      <p:sp>
        <p:nvSpPr>
          <p:cNvPr id="5" name="Footer Placeholder 4">
            <a:extLst>
              <a:ext uri="{FF2B5EF4-FFF2-40B4-BE49-F238E27FC236}">
                <a16:creationId xmlns:a16="http://schemas.microsoft.com/office/drawing/2014/main" id="{B2537FD7-09D9-A60D-2129-F01889CBB8D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r>
              <a:rPr lang="en-US"/>
              <a:t>Spring 2024</a:t>
            </a:r>
          </a:p>
        </p:txBody>
      </p:sp>
      <p:sp>
        <p:nvSpPr>
          <p:cNvPr id="6" name="Slide Number Placeholder 5">
            <a:extLst>
              <a:ext uri="{FF2B5EF4-FFF2-40B4-BE49-F238E27FC236}">
                <a16:creationId xmlns:a16="http://schemas.microsoft.com/office/drawing/2014/main" id="{DBE30C9F-1330-BAC8-55F8-3A1A636742E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DB9F88B-E233-2847-85F3-3B81863F569D}" type="slidenum">
              <a:rPr lang="en-US" smtClean="0"/>
              <a:t>‹#›</a:t>
            </a:fld>
            <a:endParaRPr lang="en-US"/>
          </a:p>
        </p:txBody>
      </p:sp>
    </p:spTree>
    <p:extLst>
      <p:ext uri="{BB962C8B-B14F-4D97-AF65-F5344CB8AC3E}">
        <p14:creationId xmlns:p14="http://schemas.microsoft.com/office/powerpoint/2010/main" val="37809511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customXml" Target="../ink/ink1.xml"/><Relationship Id="rId7"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144C48-735B-0203-4395-2A555155E29E}"/>
              </a:ext>
            </a:extLst>
          </p:cNvPr>
          <p:cNvSpPr>
            <a:spLocks noGrp="1"/>
          </p:cNvSpPr>
          <p:nvPr>
            <p:ph type="title"/>
          </p:nvPr>
        </p:nvSpPr>
        <p:spPr>
          <a:xfrm>
            <a:off x="640079" y="325369"/>
            <a:ext cx="4603795" cy="1956841"/>
          </a:xfrm>
        </p:spPr>
        <p:txBody>
          <a:bodyPr anchor="b">
            <a:normAutofit/>
          </a:bodyPr>
          <a:lstStyle/>
          <a:p>
            <a:r>
              <a:rPr lang="en-US" sz="4000" b="1" i="1" dirty="0">
                <a:effectLst/>
                <a:latin typeface="Book Antiqua" panose="02040602050305030304" pitchFamily="18" charset="0"/>
                <a:cs typeface="Angsana New" panose="02020603050405020304" pitchFamily="18" charset="-34"/>
              </a:rPr>
              <a:t>Understanding </a:t>
            </a:r>
            <a:br>
              <a:rPr lang="en-US" sz="4000" b="1" i="1" dirty="0">
                <a:effectLst/>
                <a:latin typeface="Book Antiqua" panose="02040602050305030304" pitchFamily="18" charset="0"/>
                <a:cs typeface="Angsana New" panose="02020603050405020304" pitchFamily="18" charset="-34"/>
              </a:rPr>
            </a:br>
            <a:r>
              <a:rPr lang="en-US" sz="4000" b="1" i="1" dirty="0">
                <a:effectLst/>
                <a:latin typeface="Book Antiqua" panose="02040602050305030304" pitchFamily="18" charset="0"/>
                <a:cs typeface="Angsana New" panose="02020603050405020304" pitchFamily="18" charset="-34"/>
              </a:rPr>
              <a:t>the Needs of </a:t>
            </a:r>
            <a:br>
              <a:rPr lang="en-US" sz="4000" b="1" i="1" dirty="0">
                <a:effectLst/>
                <a:latin typeface="Book Antiqua" panose="02040602050305030304" pitchFamily="18" charset="0"/>
                <a:cs typeface="Angsana New" panose="02020603050405020304" pitchFamily="18" charset="-34"/>
              </a:rPr>
            </a:br>
            <a:r>
              <a:rPr lang="en-US" sz="4000" b="1" i="1" dirty="0">
                <a:effectLst/>
                <a:latin typeface="Book Antiqua" panose="02040602050305030304" pitchFamily="18" charset="0"/>
                <a:cs typeface="Angsana New" panose="02020603050405020304" pitchFamily="18" charset="-34"/>
              </a:rPr>
              <a:t>Our Customers </a:t>
            </a:r>
            <a:endParaRPr lang="en-US" sz="3600" b="1" i="1" dirty="0">
              <a:ln w="22225">
                <a:solidFill>
                  <a:srgbClr val="FFFFFF"/>
                </a:solidFill>
              </a:ln>
              <a:latin typeface="Book Antiqua" panose="02040602050305030304" pitchFamily="18" charset="0"/>
              <a:cs typeface="Angsana New" panose="02020603050405020304" pitchFamily="18" charset="-34"/>
            </a:endParaRPr>
          </a:p>
        </p:txBody>
      </p:sp>
      <p:sp>
        <p:nvSpPr>
          <p:cNvPr id="24"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ooter Placeholder 8">
            <a:extLst>
              <a:ext uri="{FF2B5EF4-FFF2-40B4-BE49-F238E27FC236}">
                <a16:creationId xmlns:a16="http://schemas.microsoft.com/office/drawing/2014/main" id="{F84DCB87-9588-345C-8C40-6F0DC97EF2F3}"/>
              </a:ext>
            </a:extLst>
          </p:cNvPr>
          <p:cNvSpPr txBox="1">
            <a:spLocks/>
          </p:cNvSpPr>
          <p:nvPr/>
        </p:nvSpPr>
        <p:spPr>
          <a:xfrm>
            <a:off x="-14233" y="6493983"/>
            <a:ext cx="94989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sz="1000" i="1" dirty="0">
                <a:solidFill>
                  <a:schemeClr val="tx1">
                    <a:lumMod val="50000"/>
                    <a:lumOff val="50000"/>
                  </a:schemeClr>
                </a:solidFill>
                <a:latin typeface="Book Antiqua" panose="02040602050305030304" pitchFamily="18" charset="0"/>
              </a:rPr>
              <a:t>Spring 2024</a:t>
            </a:r>
            <a:endParaRPr lang="en-US" sz="1000" i="1">
              <a:solidFill>
                <a:schemeClr val="tx1">
                  <a:lumMod val="50000"/>
                  <a:lumOff val="50000"/>
                </a:schemeClr>
              </a:solidFill>
              <a:latin typeface="Book Antiqua" panose="02040602050305030304" pitchFamily="18" charset="0"/>
            </a:endParaRPr>
          </a:p>
        </p:txBody>
      </p:sp>
      <p:sp>
        <p:nvSpPr>
          <p:cNvPr id="3" name="Content Placeholder 2">
            <a:extLst>
              <a:ext uri="{FF2B5EF4-FFF2-40B4-BE49-F238E27FC236}">
                <a16:creationId xmlns:a16="http://schemas.microsoft.com/office/drawing/2014/main" id="{429EB28A-0930-00EE-86AA-95418ACAF931}"/>
              </a:ext>
            </a:extLst>
          </p:cNvPr>
          <p:cNvSpPr txBox="1">
            <a:spLocks/>
          </p:cNvSpPr>
          <p:nvPr/>
        </p:nvSpPr>
        <p:spPr>
          <a:xfrm>
            <a:off x="501805" y="2821259"/>
            <a:ext cx="4811600" cy="3761124"/>
          </a:xfrm>
          <a:prstGeom prst="rect">
            <a:avLst/>
          </a:prstGeom>
        </p:spPr>
        <p:txBody>
          <a:bodyPr vert="horz" lIns="91440" tIns="45720" rIns="91440" bIns="45720" rtlCol="0">
            <a:normAutofit fontScale="55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4400" dirty="0">
                <a:latin typeface="Book Antiqua" panose="02040602050305030304" pitchFamily="18" charset="0"/>
              </a:rPr>
              <a:t>Customer Segments:</a:t>
            </a:r>
          </a:p>
          <a:p>
            <a:pPr lvl="1">
              <a:lnSpc>
                <a:spcPct val="120000"/>
              </a:lnSpc>
              <a:spcBef>
                <a:spcPts val="0"/>
              </a:spcBef>
            </a:pPr>
            <a:r>
              <a:rPr lang="en-US" sz="2700" dirty="0">
                <a:latin typeface="Book Antiqua" panose="02040602050305030304" pitchFamily="18" charset="0"/>
              </a:rPr>
              <a:t>Urban Professionals</a:t>
            </a:r>
          </a:p>
          <a:p>
            <a:pPr lvl="1">
              <a:lnSpc>
                <a:spcPct val="120000"/>
              </a:lnSpc>
              <a:spcBef>
                <a:spcPts val="0"/>
              </a:spcBef>
            </a:pPr>
            <a:r>
              <a:rPr lang="en-US" sz="2700" dirty="0">
                <a:latin typeface="Book Antiqua" panose="02040602050305030304" pitchFamily="18" charset="0"/>
              </a:rPr>
              <a:t>Suburban residents aged 25- 45</a:t>
            </a:r>
            <a:br>
              <a:rPr lang="en-US" sz="2700" dirty="0">
                <a:latin typeface="Book Antiqua" panose="02040602050305030304" pitchFamily="18" charset="0"/>
              </a:rPr>
            </a:br>
            <a:endParaRPr lang="en-US" sz="2700" dirty="0">
              <a:latin typeface="Book Antiqua" panose="02040602050305030304" pitchFamily="18" charset="0"/>
            </a:endParaRPr>
          </a:p>
          <a:p>
            <a:pPr lvl="1">
              <a:spcBef>
                <a:spcPts val="0"/>
              </a:spcBef>
            </a:pPr>
            <a:endParaRPr lang="en-US" sz="2000" dirty="0">
              <a:latin typeface="Book Antiqua" panose="02040602050305030304" pitchFamily="18" charset="0"/>
            </a:endParaRPr>
          </a:p>
          <a:p>
            <a:pPr marL="0" indent="0">
              <a:spcBef>
                <a:spcPts val="0"/>
              </a:spcBef>
              <a:buNone/>
            </a:pPr>
            <a:r>
              <a:rPr lang="en-US" sz="4400" i="0" dirty="0">
                <a:effectLst/>
                <a:latin typeface="Book Antiqua" panose="02040602050305030304" pitchFamily="18" charset="0"/>
              </a:rPr>
              <a:t>Unmet Needs: </a:t>
            </a:r>
          </a:p>
          <a:p>
            <a:pPr lvl="1"/>
            <a:r>
              <a:rPr lang="en-US" sz="2700" b="0" i="0" dirty="0">
                <a:effectLst/>
                <a:latin typeface="Book Antiqua" panose="02040602050305030304" pitchFamily="18" charset="0"/>
              </a:rPr>
              <a:t>Finding sustainable fashion easily</a:t>
            </a:r>
          </a:p>
          <a:p>
            <a:pPr lvl="1"/>
            <a:r>
              <a:rPr lang="en-US" sz="2700" dirty="0">
                <a:latin typeface="Book Antiqua" panose="02040602050305030304" pitchFamily="18" charset="0"/>
              </a:rPr>
              <a:t>A</a:t>
            </a:r>
            <a:r>
              <a:rPr lang="en-US" sz="2700" b="0" i="0" dirty="0">
                <a:effectLst/>
                <a:latin typeface="Book Antiqua" panose="02040602050305030304" pitchFamily="18" charset="0"/>
              </a:rPr>
              <a:t>ffordability, Transparency, and Convenience</a:t>
            </a:r>
            <a:br>
              <a:rPr lang="en-US" sz="2700" b="0" i="0" dirty="0">
                <a:effectLst/>
                <a:latin typeface="Book Antiqua" panose="02040602050305030304" pitchFamily="18" charset="0"/>
              </a:rPr>
            </a:br>
            <a:endParaRPr lang="en-US" sz="2700" b="0" i="0" dirty="0">
              <a:effectLst/>
              <a:latin typeface="Book Antiqua" panose="02040602050305030304" pitchFamily="18" charset="0"/>
            </a:endParaRPr>
          </a:p>
          <a:p>
            <a:pPr marL="0" indent="0">
              <a:spcBef>
                <a:spcPts val="0"/>
              </a:spcBef>
              <a:buNone/>
            </a:pPr>
            <a:endParaRPr lang="en-US" sz="2400" i="0" dirty="0">
              <a:effectLst/>
              <a:latin typeface="Book Antiqua" panose="02040602050305030304" pitchFamily="18" charset="0"/>
            </a:endParaRPr>
          </a:p>
          <a:p>
            <a:pPr marL="0" indent="0">
              <a:spcBef>
                <a:spcPts val="0"/>
              </a:spcBef>
              <a:buNone/>
            </a:pPr>
            <a:r>
              <a:rPr lang="en-US" sz="4400" i="0" dirty="0">
                <a:effectLst/>
                <a:latin typeface="Book Antiqua" panose="02040602050305030304" pitchFamily="18" charset="0"/>
              </a:rPr>
              <a:t>User Insights:</a:t>
            </a:r>
            <a:endParaRPr lang="en-US" sz="4400" dirty="0">
              <a:latin typeface="Book Antiqua" panose="02040602050305030304" pitchFamily="18" charset="0"/>
            </a:endParaRPr>
          </a:p>
          <a:p>
            <a:pPr lvl="1"/>
            <a:r>
              <a:rPr lang="en-US" sz="2700" b="1" i="0" dirty="0">
                <a:effectLst/>
                <a:latin typeface="Book Antiqua" panose="02040602050305030304" pitchFamily="18" charset="0"/>
              </a:rPr>
              <a:t>Buyers</a:t>
            </a:r>
            <a:r>
              <a:rPr lang="en-US" sz="2700" b="0" i="0" dirty="0">
                <a:effectLst/>
                <a:latin typeface="Book Antiqua" panose="02040602050305030304" pitchFamily="18" charset="0"/>
              </a:rPr>
              <a:t>: 60% of buyers want to allocate 40% of their wardrobe to eco-friendly options but are open to increasing this number</a:t>
            </a:r>
          </a:p>
          <a:p>
            <a:pPr lvl="1"/>
            <a:r>
              <a:rPr lang="en-US" sz="2700" b="1" i="0" dirty="0">
                <a:effectLst/>
                <a:latin typeface="Book Antiqua" panose="02040602050305030304" pitchFamily="18" charset="0"/>
              </a:rPr>
              <a:t>Sellers</a:t>
            </a:r>
            <a:r>
              <a:rPr lang="en-US" sz="2700" b="0" i="0" dirty="0">
                <a:effectLst/>
                <a:latin typeface="Book Antiqua" panose="02040602050305030304" pitchFamily="18" charset="0"/>
              </a:rPr>
              <a:t>: Affordability and lack of constant demand for </a:t>
            </a:r>
            <a:r>
              <a:rPr lang="en-US" sz="2700" dirty="0">
                <a:latin typeface="Book Antiqua" panose="02040602050305030304" pitchFamily="18" charset="0"/>
              </a:rPr>
              <a:t>S</a:t>
            </a:r>
            <a:r>
              <a:rPr lang="en-US" sz="2700" b="0" i="0" dirty="0">
                <a:effectLst/>
                <a:latin typeface="Book Antiqua" panose="02040602050305030304" pitchFamily="18" charset="0"/>
              </a:rPr>
              <a:t>ustainability in Wardrobe has been an issue</a:t>
            </a:r>
          </a:p>
        </p:txBody>
      </p:sp>
      <p:pic>
        <p:nvPicPr>
          <p:cNvPr id="10" name="Picture 9" descr="A poster of two people&#10;&#10;Description automatically generated">
            <a:extLst>
              <a:ext uri="{FF2B5EF4-FFF2-40B4-BE49-F238E27FC236}">
                <a16:creationId xmlns:a16="http://schemas.microsoft.com/office/drawing/2014/main" id="{0BCB6E41-4C57-6E03-E39E-2B6756869598}"/>
              </a:ext>
            </a:extLst>
          </p:cNvPr>
          <p:cNvPicPr>
            <a:picLocks noChangeAspect="1"/>
          </p:cNvPicPr>
          <p:nvPr/>
        </p:nvPicPr>
        <p:blipFill rotWithShape="1">
          <a:blip r:embed="rId3"/>
          <a:srcRect t="12577"/>
          <a:stretch/>
        </p:blipFill>
        <p:spPr>
          <a:xfrm>
            <a:off x="5465213" y="-1108"/>
            <a:ext cx="6737972" cy="6839712"/>
          </a:xfrm>
          <a:prstGeom prst="rect">
            <a:avLst/>
          </a:prstGeom>
        </p:spPr>
      </p:pic>
      <p:sp>
        <p:nvSpPr>
          <p:cNvPr id="12" name="Oval 11">
            <a:extLst>
              <a:ext uri="{FF2B5EF4-FFF2-40B4-BE49-F238E27FC236}">
                <a16:creationId xmlns:a16="http://schemas.microsoft.com/office/drawing/2014/main" id="{0426C746-4A91-DEFC-0686-232DF13B0D49}"/>
              </a:ext>
            </a:extLst>
          </p:cNvPr>
          <p:cNvSpPr/>
          <p:nvPr/>
        </p:nvSpPr>
        <p:spPr>
          <a:xfrm>
            <a:off x="8207298" y="1115122"/>
            <a:ext cx="747131" cy="735980"/>
          </a:xfrm>
          <a:prstGeom prst="ellipse">
            <a:avLst/>
          </a:prstGeom>
          <a:solidFill>
            <a:srgbClr val="FFF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1690282-4004-C373-4904-FEC2DD8746D2}"/>
              </a:ext>
            </a:extLst>
          </p:cNvPr>
          <p:cNvSpPr/>
          <p:nvPr/>
        </p:nvSpPr>
        <p:spPr>
          <a:xfrm>
            <a:off x="7872761" y="780585"/>
            <a:ext cx="323386" cy="334537"/>
          </a:xfrm>
          <a:prstGeom prst="rect">
            <a:avLst/>
          </a:prstGeom>
          <a:solidFill>
            <a:srgbClr val="5FC3C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668F1C9-7D3D-09C0-E5B1-74D5994B6596}"/>
              </a:ext>
            </a:extLst>
          </p:cNvPr>
          <p:cNvSpPr/>
          <p:nvPr/>
        </p:nvSpPr>
        <p:spPr>
          <a:xfrm>
            <a:off x="9014075" y="779477"/>
            <a:ext cx="323386" cy="334537"/>
          </a:xfrm>
          <a:prstGeom prst="rect">
            <a:avLst/>
          </a:prstGeom>
          <a:solidFill>
            <a:srgbClr val="00889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6340C77-7331-5163-29AB-F79FD3D9FDB4}"/>
              </a:ext>
            </a:extLst>
          </p:cNvPr>
          <p:cNvSpPr/>
          <p:nvPr/>
        </p:nvSpPr>
        <p:spPr>
          <a:xfrm>
            <a:off x="8990655" y="1947673"/>
            <a:ext cx="323386" cy="334537"/>
          </a:xfrm>
          <a:prstGeom prst="rect">
            <a:avLst/>
          </a:prstGeom>
          <a:solidFill>
            <a:srgbClr val="00889C"/>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23B9EC6-E65F-FE4B-2226-630C482105CB}"/>
              </a:ext>
            </a:extLst>
          </p:cNvPr>
          <p:cNvSpPr/>
          <p:nvPr/>
        </p:nvSpPr>
        <p:spPr>
          <a:xfrm>
            <a:off x="7824266" y="1847312"/>
            <a:ext cx="323386" cy="334537"/>
          </a:xfrm>
          <a:prstGeom prst="rect">
            <a:avLst/>
          </a:prstGeom>
          <a:solidFill>
            <a:srgbClr val="95B07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C94CE740-FA64-9A6F-153D-619C7BD47AB4}"/>
              </a:ext>
            </a:extLst>
          </p:cNvPr>
          <p:cNvSpPr/>
          <p:nvPr/>
        </p:nvSpPr>
        <p:spPr>
          <a:xfrm>
            <a:off x="8390075" y="2653990"/>
            <a:ext cx="381575" cy="457199"/>
          </a:xfrm>
          <a:prstGeom prst="rect">
            <a:avLst/>
          </a:prstGeom>
          <a:solidFill>
            <a:srgbClr val="FFF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3F3B0761-289E-5E25-D7CF-A777BD5B869C}"/>
              </a:ext>
            </a:extLst>
          </p:cNvPr>
          <p:cNvSpPr/>
          <p:nvPr/>
        </p:nvSpPr>
        <p:spPr>
          <a:xfrm>
            <a:off x="7234936" y="1680044"/>
            <a:ext cx="381575" cy="334536"/>
          </a:xfrm>
          <a:prstGeom prst="rect">
            <a:avLst/>
          </a:prstGeom>
          <a:solidFill>
            <a:srgbClr val="FFF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79A50041-53F7-310A-0B76-75BD8CE8CD10}"/>
              </a:ext>
            </a:extLst>
          </p:cNvPr>
          <p:cNvSpPr/>
          <p:nvPr/>
        </p:nvSpPr>
        <p:spPr>
          <a:xfrm>
            <a:off x="7147933" y="969253"/>
            <a:ext cx="468578" cy="334536"/>
          </a:xfrm>
          <a:prstGeom prst="rect">
            <a:avLst/>
          </a:prstGeom>
          <a:solidFill>
            <a:srgbClr val="FFF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BD00ACB-6E66-3B87-28DF-EFF94DC77525}"/>
              </a:ext>
            </a:extLst>
          </p:cNvPr>
          <p:cNvSpPr/>
          <p:nvPr/>
        </p:nvSpPr>
        <p:spPr>
          <a:xfrm>
            <a:off x="8452624" y="0"/>
            <a:ext cx="381575" cy="345687"/>
          </a:xfrm>
          <a:prstGeom prst="rect">
            <a:avLst/>
          </a:prstGeom>
          <a:solidFill>
            <a:srgbClr val="FFF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5DF8DD90-B63A-FD31-BC20-218CFCF7F51D}"/>
              </a:ext>
            </a:extLst>
          </p:cNvPr>
          <p:cNvSpPr/>
          <p:nvPr/>
        </p:nvSpPr>
        <p:spPr>
          <a:xfrm>
            <a:off x="9582634" y="345687"/>
            <a:ext cx="381575" cy="345687"/>
          </a:xfrm>
          <a:prstGeom prst="rect">
            <a:avLst/>
          </a:prstGeom>
          <a:solidFill>
            <a:srgbClr val="FFF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F1128AFD-5FDC-9FCD-32F4-48F8C9C49E6C}"/>
              </a:ext>
            </a:extLst>
          </p:cNvPr>
          <p:cNvSpPr/>
          <p:nvPr/>
        </p:nvSpPr>
        <p:spPr>
          <a:xfrm>
            <a:off x="5465213" y="1798"/>
            <a:ext cx="1214367" cy="212743"/>
          </a:xfrm>
          <a:prstGeom prst="rect">
            <a:avLst/>
          </a:prstGeom>
          <a:solidFill>
            <a:srgbClr val="FFF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D90C07E-D6F8-BDBF-C69C-D5542362FA59}"/>
              </a:ext>
            </a:extLst>
          </p:cNvPr>
          <p:cNvSpPr/>
          <p:nvPr/>
        </p:nvSpPr>
        <p:spPr>
          <a:xfrm>
            <a:off x="10184612" y="-20505"/>
            <a:ext cx="1468412" cy="212743"/>
          </a:xfrm>
          <a:prstGeom prst="rect">
            <a:avLst/>
          </a:prstGeom>
          <a:solidFill>
            <a:srgbClr val="FFF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58EA3748-7B70-99D6-09CA-9191FDABDAD4}"/>
              </a:ext>
            </a:extLst>
          </p:cNvPr>
          <p:cNvSpPr/>
          <p:nvPr/>
        </p:nvSpPr>
        <p:spPr>
          <a:xfrm>
            <a:off x="9600159" y="1516564"/>
            <a:ext cx="480543" cy="498016"/>
          </a:xfrm>
          <a:prstGeom prst="rect">
            <a:avLst/>
          </a:prstGeom>
          <a:solidFill>
            <a:srgbClr val="FFF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849725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92" name="Rectangle 2091">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FACF9D0-0EC9-004D-B80A-F70A2B45A5A5}"/>
              </a:ext>
            </a:extLst>
          </p:cNvPr>
          <p:cNvSpPr>
            <a:spLocks noGrp="1"/>
          </p:cNvSpPr>
          <p:nvPr>
            <p:ph type="title"/>
          </p:nvPr>
        </p:nvSpPr>
        <p:spPr>
          <a:xfrm>
            <a:off x="640079" y="470332"/>
            <a:ext cx="5069345" cy="1956841"/>
          </a:xfrm>
        </p:spPr>
        <p:txBody>
          <a:bodyPr anchor="b">
            <a:normAutofit fontScale="90000"/>
          </a:bodyPr>
          <a:lstStyle/>
          <a:p>
            <a:r>
              <a:rPr lang="en-US" sz="4700" b="1" i="1" dirty="0">
                <a:effectLst/>
                <a:latin typeface="Book Antiqua" panose="02040602050305030304" pitchFamily="18" charset="0"/>
              </a:rPr>
              <a:t>EcoThreads: Sustainable Fashion Marketplace</a:t>
            </a:r>
            <a:br>
              <a:rPr lang="en-US" sz="2400" b="1" i="0" dirty="0">
                <a:effectLst/>
                <a:latin typeface="Book Antiqua" panose="02040602050305030304" pitchFamily="18" charset="0"/>
              </a:rPr>
            </a:br>
            <a:r>
              <a:rPr lang="en-US" sz="2400" b="1" i="0" dirty="0">
                <a:effectLst/>
                <a:latin typeface="Book Antiqua" panose="02040602050305030304" pitchFamily="18" charset="0"/>
              </a:rPr>
              <a:t>                                </a:t>
            </a:r>
            <a:r>
              <a:rPr lang="en-US" sz="2200" b="1" i="0" dirty="0">
                <a:effectLst/>
                <a:latin typeface="Book Antiqua" panose="02040602050305030304" pitchFamily="18" charset="0"/>
              </a:rPr>
              <a:t>- </a:t>
            </a:r>
            <a:r>
              <a:rPr lang="en-US" sz="2200" b="1" i="1" dirty="0">
                <a:effectLst/>
                <a:latin typeface="Book Antiqua" panose="02040602050305030304" pitchFamily="18" charset="0"/>
              </a:rPr>
              <a:t>Proposed Solution</a:t>
            </a:r>
            <a:endParaRPr lang="en-US" sz="2200" b="1" i="1" dirty="0">
              <a:latin typeface="Book Antiqua" panose="02040602050305030304" pitchFamily="18" charset="0"/>
            </a:endParaRPr>
          </a:p>
        </p:txBody>
      </p:sp>
      <p:sp>
        <p:nvSpPr>
          <p:cNvPr id="2094"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9E9110F-6E32-D716-A571-4C27F8794E27}"/>
              </a:ext>
            </a:extLst>
          </p:cNvPr>
          <p:cNvSpPr>
            <a:spLocks noGrp="1"/>
          </p:cNvSpPr>
          <p:nvPr>
            <p:ph idx="1"/>
          </p:nvPr>
        </p:nvSpPr>
        <p:spPr>
          <a:xfrm>
            <a:off x="640080" y="2872899"/>
            <a:ext cx="4671622" cy="3619976"/>
          </a:xfrm>
        </p:spPr>
        <p:txBody>
          <a:bodyPr>
            <a:normAutofit/>
          </a:bodyPr>
          <a:lstStyle/>
          <a:p>
            <a:pPr rtl="0">
              <a:spcBef>
                <a:spcPts val="0"/>
              </a:spcBef>
              <a:spcAft>
                <a:spcPts val="600"/>
              </a:spcAft>
            </a:pPr>
            <a:r>
              <a:rPr lang="en-US" sz="1800" dirty="0">
                <a:latin typeface="Book Antiqua" panose="02040602050305030304" pitchFamily="18" charset="0"/>
              </a:rPr>
              <a:t>Curated Platform Connecting Buyers </a:t>
            </a:r>
            <a:br>
              <a:rPr lang="en-US" sz="1800" dirty="0">
                <a:latin typeface="Book Antiqua" panose="02040602050305030304" pitchFamily="18" charset="0"/>
              </a:rPr>
            </a:br>
            <a:r>
              <a:rPr lang="en-US" sz="1800" dirty="0">
                <a:latin typeface="Book Antiqua" panose="02040602050305030304" pitchFamily="18" charset="0"/>
              </a:rPr>
              <a:t>with Sellers</a:t>
            </a:r>
            <a:endParaRPr lang="en-US" sz="1800" b="0" dirty="0">
              <a:effectLst/>
              <a:latin typeface="Book Antiqua" panose="02040602050305030304" pitchFamily="18" charset="0"/>
            </a:endParaRPr>
          </a:p>
          <a:p>
            <a:pPr rtl="0">
              <a:spcBef>
                <a:spcPts val="0"/>
              </a:spcBef>
              <a:spcAft>
                <a:spcPts val="600"/>
              </a:spcAft>
            </a:pPr>
            <a:r>
              <a:rPr lang="en-US" sz="1800" b="0" i="0" u="none" strike="noStrike" dirty="0">
                <a:effectLst/>
                <a:latin typeface="Book Antiqua" panose="02040602050305030304" pitchFamily="18" charset="0"/>
              </a:rPr>
              <a:t>Offers </a:t>
            </a:r>
          </a:p>
          <a:p>
            <a:pPr lvl="1">
              <a:spcBef>
                <a:spcPts val="0"/>
              </a:spcBef>
              <a:spcAft>
                <a:spcPts val="600"/>
              </a:spcAft>
            </a:pPr>
            <a:r>
              <a:rPr lang="en-US" sz="1800" b="0" i="0" u="none" strike="noStrike" dirty="0">
                <a:effectLst/>
                <a:latin typeface="Book Antiqua" panose="02040602050305030304" pitchFamily="18" charset="0"/>
              </a:rPr>
              <a:t>Guaranteed Sustainable Materials</a:t>
            </a:r>
          </a:p>
          <a:p>
            <a:pPr lvl="1">
              <a:spcBef>
                <a:spcPts val="0"/>
              </a:spcBef>
              <a:spcAft>
                <a:spcPts val="600"/>
              </a:spcAft>
            </a:pPr>
            <a:r>
              <a:rPr lang="en-US" sz="1800" b="0" i="0" u="none" strike="noStrike" dirty="0">
                <a:effectLst/>
                <a:latin typeface="Book Antiqua" panose="02040602050305030304" pitchFamily="18" charset="0"/>
              </a:rPr>
              <a:t>Convenience of Online Shopping</a:t>
            </a:r>
          </a:p>
          <a:p>
            <a:pPr lvl="1">
              <a:spcBef>
                <a:spcPts val="0"/>
              </a:spcBef>
              <a:spcAft>
                <a:spcPts val="600"/>
              </a:spcAft>
            </a:pPr>
            <a:r>
              <a:rPr lang="en-US" sz="1800" b="0" i="0" u="none" strike="noStrike" dirty="0">
                <a:effectLst/>
                <a:latin typeface="Book Antiqua" panose="02040602050305030304" pitchFamily="18" charset="0"/>
              </a:rPr>
              <a:t>Transparent and Engaging Experience</a:t>
            </a:r>
          </a:p>
          <a:p>
            <a:pPr rtl="0">
              <a:spcBef>
                <a:spcPts val="0"/>
              </a:spcBef>
              <a:spcAft>
                <a:spcPts val="600"/>
              </a:spcAft>
            </a:pPr>
            <a:r>
              <a:rPr lang="en-US" sz="1800" b="0" i="0" u="none" strike="noStrike" dirty="0">
                <a:effectLst/>
                <a:latin typeface="Book Antiqua" panose="02040602050305030304" pitchFamily="18" charset="0"/>
              </a:rPr>
              <a:t>Positioned as Accessible Option with </a:t>
            </a:r>
            <a:br>
              <a:rPr lang="en-US" sz="1800" b="0" i="0" u="none" strike="noStrike" dirty="0">
                <a:effectLst/>
                <a:latin typeface="Book Antiqua" panose="02040602050305030304" pitchFamily="18" charset="0"/>
              </a:rPr>
            </a:br>
            <a:r>
              <a:rPr lang="en-US" sz="1800" b="0" i="0" u="none" strike="noStrike" dirty="0">
                <a:effectLst/>
                <a:latin typeface="Book Antiqua" panose="02040602050305030304" pitchFamily="18" charset="0"/>
              </a:rPr>
              <a:t>focus on</a:t>
            </a:r>
          </a:p>
          <a:p>
            <a:pPr lvl="1">
              <a:spcBef>
                <a:spcPts val="0"/>
              </a:spcBef>
              <a:spcAft>
                <a:spcPts val="600"/>
              </a:spcAft>
            </a:pPr>
            <a:r>
              <a:rPr lang="en-US" sz="1800" b="0" i="0" u="none" strike="noStrike" dirty="0">
                <a:effectLst/>
                <a:latin typeface="Book Antiqua" panose="02040602050305030304" pitchFamily="18" charset="0"/>
              </a:rPr>
              <a:t>Community Building</a:t>
            </a:r>
          </a:p>
          <a:p>
            <a:pPr lvl="1">
              <a:spcBef>
                <a:spcPts val="0"/>
              </a:spcBef>
              <a:spcAft>
                <a:spcPts val="600"/>
              </a:spcAft>
            </a:pPr>
            <a:r>
              <a:rPr lang="en-US" sz="1800" dirty="0">
                <a:latin typeface="Book Antiqua" panose="02040602050305030304" pitchFamily="18" charset="0"/>
              </a:rPr>
              <a:t>Affordable Fashion</a:t>
            </a:r>
            <a:endParaRPr lang="en-US" sz="1800" b="0" i="0" u="none" strike="noStrike" dirty="0">
              <a:effectLst/>
              <a:latin typeface="Book Antiqua" panose="02040602050305030304" pitchFamily="18" charset="0"/>
            </a:endParaRPr>
          </a:p>
        </p:txBody>
      </p:sp>
      <p:pic>
        <p:nvPicPr>
          <p:cNvPr id="2050" name="Picture 2" descr="A vibrant and modern illustration depicting a sustainable fashion marketplace. The image portrays a curated online platform connecting buyers and sellers, with elements representing sustainable materials like leaves and recycled fabrics. It includes a laptop displaying an online store for convenience. The atmosphere is transparent and engaging, featuring icons like transparent layers and engaged users interacting. Additionally, the marketplace is shown as an accessible and affordable community space with symbols of diverse people and price tags indicating affordability. The color scheme is earthy with greens, blues, and browns.">
            <a:extLst>
              <a:ext uri="{FF2B5EF4-FFF2-40B4-BE49-F238E27FC236}">
                <a16:creationId xmlns:a16="http://schemas.microsoft.com/office/drawing/2014/main" id="{E41BB1C2-3402-39F2-52E2-E8020719CBB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302"/>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Footer Placeholder 8">
            <a:extLst>
              <a:ext uri="{FF2B5EF4-FFF2-40B4-BE49-F238E27FC236}">
                <a16:creationId xmlns:a16="http://schemas.microsoft.com/office/drawing/2014/main" id="{17A914D5-B641-00D1-9318-7264C194F189}"/>
              </a:ext>
            </a:extLst>
          </p:cNvPr>
          <p:cNvSpPr txBox="1">
            <a:spLocks/>
          </p:cNvSpPr>
          <p:nvPr/>
        </p:nvSpPr>
        <p:spPr>
          <a:xfrm>
            <a:off x="-14233" y="6493983"/>
            <a:ext cx="94989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sz="1000" i="1" dirty="0">
                <a:solidFill>
                  <a:schemeClr val="tx1">
                    <a:lumMod val="50000"/>
                    <a:lumOff val="50000"/>
                  </a:schemeClr>
                </a:solidFill>
                <a:latin typeface="Book Antiqua" panose="02040602050305030304" pitchFamily="18" charset="0"/>
              </a:rPr>
              <a:t>Spring 2024</a:t>
            </a:r>
            <a:endParaRPr lang="en-US" sz="1000" i="1">
              <a:solidFill>
                <a:schemeClr val="tx1">
                  <a:lumMod val="50000"/>
                  <a:lumOff val="50000"/>
                </a:schemeClr>
              </a:solidFill>
              <a:latin typeface="Book Antiqua" panose="02040602050305030304" pitchFamily="18" charset="0"/>
            </a:endParaRPr>
          </a:p>
        </p:txBody>
      </p:sp>
    </p:spTree>
    <p:extLst>
      <p:ext uri="{BB962C8B-B14F-4D97-AF65-F5344CB8AC3E}">
        <p14:creationId xmlns:p14="http://schemas.microsoft.com/office/powerpoint/2010/main" val="17236202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A6679DFB-309C-8B88-8DDE-87FDC435CC31}"/>
              </a:ext>
            </a:extLst>
          </p:cNvPr>
          <p:cNvSpPr>
            <a:spLocks noGrp="1"/>
          </p:cNvSpPr>
          <p:nvPr>
            <p:ph type="title"/>
          </p:nvPr>
        </p:nvSpPr>
        <p:spPr>
          <a:xfrm>
            <a:off x="630652" y="2383974"/>
            <a:ext cx="5069345" cy="1956841"/>
          </a:xfrm>
        </p:spPr>
        <p:txBody>
          <a:bodyPr anchor="b">
            <a:normAutofit fontScale="90000"/>
          </a:bodyPr>
          <a:lstStyle/>
          <a:p>
            <a:r>
              <a:rPr lang="en-US" sz="4700" b="1" i="1" dirty="0">
                <a:effectLst/>
                <a:latin typeface="Book Antiqua" panose="02040602050305030304" pitchFamily="18" charset="0"/>
              </a:rPr>
              <a:t>Visual Storyboarding</a:t>
            </a:r>
            <a:br>
              <a:rPr lang="en-US" sz="4700" b="1" i="1" dirty="0">
                <a:effectLst/>
                <a:latin typeface="Book Antiqua" panose="02040602050305030304" pitchFamily="18" charset="0"/>
              </a:rPr>
            </a:br>
            <a:br>
              <a:rPr lang="en-US" sz="4700" b="1" i="1" dirty="0">
                <a:effectLst/>
                <a:latin typeface="Book Antiqua" panose="02040602050305030304" pitchFamily="18" charset="0"/>
              </a:rPr>
            </a:br>
            <a:r>
              <a:rPr lang="en-US" sz="4700" b="1" i="1" dirty="0">
                <a:effectLst/>
                <a:latin typeface="Book Antiqua" panose="02040602050305030304" pitchFamily="18" charset="0"/>
              </a:rPr>
              <a:t>- A complete walkthrough</a:t>
            </a:r>
            <a:br>
              <a:rPr lang="en-US" sz="4700" b="1" i="1" dirty="0">
                <a:effectLst/>
                <a:latin typeface="Book Antiqua" panose="02040602050305030304" pitchFamily="18" charset="0"/>
              </a:rPr>
            </a:br>
            <a:r>
              <a:rPr lang="en-US" sz="4700" b="1" i="1" dirty="0">
                <a:effectLst/>
                <a:latin typeface="Book Antiqua" panose="02040602050305030304" pitchFamily="18" charset="0"/>
              </a:rPr>
              <a:t>of Product Features</a:t>
            </a:r>
            <a:endParaRPr lang="en-US" sz="2200" b="1" i="1" dirty="0">
              <a:latin typeface="Book Antiqua" panose="02040602050305030304" pitchFamily="18" charset="0"/>
            </a:endParaRPr>
          </a:p>
        </p:txBody>
      </p:sp>
      <p:pic>
        <p:nvPicPr>
          <p:cNvPr id="10" name="Screen Recording 4">
            <a:hlinkClick r:id="" action="ppaction://media"/>
            <a:extLst>
              <a:ext uri="{FF2B5EF4-FFF2-40B4-BE49-F238E27FC236}">
                <a16:creationId xmlns:a16="http://schemas.microsoft.com/office/drawing/2014/main" id="{0193ED69-A9CB-CBF5-553A-5A836F491798}"/>
              </a:ext>
            </a:extLst>
          </p:cNvPr>
          <p:cNvPicPr>
            <a:picLocks noChangeAspect="1"/>
          </p:cNvPicPr>
          <p:nvPr>
            <a:videoFile r:link="rId1"/>
            <p:extLst>
              <p:ext uri="{DAA4B4D4-6D71-4841-9C94-3DE7FCFB9230}">
                <p14:media xmlns:p14="http://schemas.microsoft.com/office/powerpoint/2010/main" r:embed="rId2">
                  <p14:trim end="9800.7"/>
                </p14:media>
              </p:ext>
            </p:extLst>
          </p:nvPr>
        </p:nvPicPr>
        <p:blipFill>
          <a:blip r:embed="rId4"/>
          <a:stretch>
            <a:fillRect/>
          </a:stretch>
        </p:blipFill>
        <p:spPr>
          <a:xfrm>
            <a:off x="7480629" y="360431"/>
            <a:ext cx="2925763" cy="6003925"/>
          </a:xfrm>
          <a:prstGeom prst="rect">
            <a:avLst/>
          </a:prstGeom>
        </p:spPr>
      </p:pic>
    </p:spTree>
    <p:extLst>
      <p:ext uri="{BB962C8B-B14F-4D97-AF65-F5344CB8AC3E}">
        <p14:creationId xmlns:p14="http://schemas.microsoft.com/office/powerpoint/2010/main" val="1204954545"/>
      </p:ext>
    </p:extLst>
  </p:cSld>
  <p:clrMapOvr>
    <a:masterClrMapping/>
  </p:clrMapOvr>
  <mc:AlternateContent xmlns:mc="http://schemas.openxmlformats.org/markup-compatibility/2006" xmlns:p14="http://schemas.microsoft.com/office/powerpoint/2010/main">
    <mc:Choice Requires="p14">
      <p:transition spd="slow" p14:dur="2000" advTm="64604"/>
    </mc:Choice>
    <mc:Fallback xmlns="">
      <p:transition spd="slow" advTm="646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1038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10"/>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10"/>
                                        </p:tgtEl>
                                      </p:cBhvr>
                                    </p:cmd>
                                  </p:childTnLst>
                                </p:cTn>
                              </p:par>
                            </p:childTnLst>
                          </p:cTn>
                        </p:par>
                      </p:childTnLst>
                    </p:cTn>
                  </p:par>
                </p:childTnLst>
              </p:cTn>
              <p:nextCondLst>
                <p:cond evt="onClick" delay="0">
                  <p:tgtEl>
                    <p:spTgt spid="10"/>
                  </p:tgtEl>
                </p:cond>
              </p:nextCondLst>
            </p:seq>
            <p:video>
              <p:cMediaNode vol="80000">
                <p:cTn id="12" fill="hold" display="0">
                  <p:stCondLst>
                    <p:cond delay="indefinite"/>
                  </p:stCondLst>
                </p:cTn>
                <p:tgtEl>
                  <p:spTgt spid="10"/>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6E6E6"/>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665DBBEF-238B-476B-96AB-8AAC3224ECE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6ACCDF-DC54-01D3-E066-2BCBFB504C2F}"/>
              </a:ext>
            </a:extLst>
          </p:cNvPr>
          <p:cNvSpPr>
            <a:spLocks noGrp="1"/>
          </p:cNvSpPr>
          <p:nvPr>
            <p:ph type="title"/>
          </p:nvPr>
        </p:nvSpPr>
        <p:spPr>
          <a:xfrm>
            <a:off x="297614" y="-98479"/>
            <a:ext cx="10602859" cy="1095384"/>
          </a:xfrm>
        </p:spPr>
        <p:txBody>
          <a:bodyPr vert="horz" lIns="91440" tIns="45720" rIns="91440" bIns="45720" rtlCol="0" anchor="b">
            <a:normAutofit/>
          </a:bodyPr>
          <a:lstStyle/>
          <a:p>
            <a:r>
              <a:rPr lang="en-US" sz="6100" b="1" i="1" kern="1200" dirty="0">
                <a:solidFill>
                  <a:schemeClr val="tx1"/>
                </a:solidFill>
                <a:effectLst/>
                <a:latin typeface="Book Antiqua" panose="02040602050305030304" pitchFamily="18" charset="0"/>
              </a:rPr>
              <a:t>Product Roadmap</a:t>
            </a:r>
            <a:endParaRPr lang="en-US" sz="6100" b="1" i="1" kern="1200" dirty="0">
              <a:solidFill>
                <a:schemeClr val="tx1"/>
              </a:solidFill>
              <a:latin typeface="Book Antiqua" panose="02040602050305030304" pitchFamily="18" charset="0"/>
            </a:endParaRPr>
          </a:p>
        </p:txBody>
      </p:sp>
      <p:sp>
        <p:nvSpPr>
          <p:cNvPr id="26" name="sketch line">
            <a:extLst>
              <a:ext uri="{FF2B5EF4-FFF2-40B4-BE49-F238E27FC236}">
                <a16:creationId xmlns:a16="http://schemas.microsoft.com/office/drawing/2014/main" id="{3FCFB1DE-0B7E-48CC-BA90-B2AB0889F9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3278" y="4409267"/>
            <a:ext cx="3255095" cy="18288"/>
          </a:xfrm>
          <a:custGeom>
            <a:avLst/>
            <a:gdLst>
              <a:gd name="connsiteX0" fmla="*/ 0 w 3255095"/>
              <a:gd name="connsiteY0" fmla="*/ 0 h 18288"/>
              <a:gd name="connsiteX1" fmla="*/ 618468 w 3255095"/>
              <a:gd name="connsiteY1" fmla="*/ 0 h 18288"/>
              <a:gd name="connsiteX2" fmla="*/ 1269487 w 3255095"/>
              <a:gd name="connsiteY2" fmla="*/ 0 h 18288"/>
              <a:gd name="connsiteX3" fmla="*/ 1953057 w 3255095"/>
              <a:gd name="connsiteY3" fmla="*/ 0 h 18288"/>
              <a:gd name="connsiteX4" fmla="*/ 2636627 w 3255095"/>
              <a:gd name="connsiteY4" fmla="*/ 0 h 18288"/>
              <a:gd name="connsiteX5" fmla="*/ 3255095 w 3255095"/>
              <a:gd name="connsiteY5" fmla="*/ 0 h 18288"/>
              <a:gd name="connsiteX6" fmla="*/ 3255095 w 3255095"/>
              <a:gd name="connsiteY6" fmla="*/ 18288 h 18288"/>
              <a:gd name="connsiteX7" fmla="*/ 2538974 w 3255095"/>
              <a:gd name="connsiteY7" fmla="*/ 18288 h 18288"/>
              <a:gd name="connsiteX8" fmla="*/ 1822853 w 3255095"/>
              <a:gd name="connsiteY8" fmla="*/ 18288 h 18288"/>
              <a:gd name="connsiteX9" fmla="*/ 1171834 w 3255095"/>
              <a:gd name="connsiteY9" fmla="*/ 18288 h 18288"/>
              <a:gd name="connsiteX10" fmla="*/ 0 w 3255095"/>
              <a:gd name="connsiteY10" fmla="*/ 18288 h 18288"/>
              <a:gd name="connsiteX11" fmla="*/ 0 w 3255095"/>
              <a:gd name="connsiteY11"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55095" h="18288" fill="none" extrusionOk="0">
                <a:moveTo>
                  <a:pt x="0" y="0"/>
                </a:moveTo>
                <a:cubicBezTo>
                  <a:pt x="240201" y="-22123"/>
                  <a:pt x="462021" y="-19623"/>
                  <a:pt x="618468" y="0"/>
                </a:cubicBezTo>
                <a:cubicBezTo>
                  <a:pt x="774915" y="19623"/>
                  <a:pt x="974734" y="2035"/>
                  <a:pt x="1269487" y="0"/>
                </a:cubicBezTo>
                <a:cubicBezTo>
                  <a:pt x="1564240" y="-2035"/>
                  <a:pt x="1733579" y="10639"/>
                  <a:pt x="1953057" y="0"/>
                </a:cubicBezTo>
                <a:cubicBezTo>
                  <a:pt x="2172535" y="-10639"/>
                  <a:pt x="2453962" y="14018"/>
                  <a:pt x="2636627" y="0"/>
                </a:cubicBezTo>
                <a:cubicBezTo>
                  <a:pt x="2819292" y="-14018"/>
                  <a:pt x="3121375" y="5399"/>
                  <a:pt x="3255095" y="0"/>
                </a:cubicBezTo>
                <a:cubicBezTo>
                  <a:pt x="3254386" y="8157"/>
                  <a:pt x="3254682" y="12125"/>
                  <a:pt x="3255095" y="18288"/>
                </a:cubicBezTo>
                <a:cubicBezTo>
                  <a:pt x="3088545" y="23203"/>
                  <a:pt x="2687475" y="7419"/>
                  <a:pt x="2538974" y="18288"/>
                </a:cubicBezTo>
                <a:cubicBezTo>
                  <a:pt x="2390473" y="29157"/>
                  <a:pt x="2137381" y="-8959"/>
                  <a:pt x="1822853" y="18288"/>
                </a:cubicBezTo>
                <a:cubicBezTo>
                  <a:pt x="1508325" y="45535"/>
                  <a:pt x="1466437" y="20385"/>
                  <a:pt x="1171834" y="18288"/>
                </a:cubicBezTo>
                <a:cubicBezTo>
                  <a:pt x="877231" y="16191"/>
                  <a:pt x="561097" y="37643"/>
                  <a:pt x="0" y="18288"/>
                </a:cubicBezTo>
                <a:cubicBezTo>
                  <a:pt x="-46" y="12483"/>
                  <a:pt x="-203" y="6491"/>
                  <a:pt x="0" y="0"/>
                </a:cubicBezTo>
                <a:close/>
              </a:path>
              <a:path w="3255095" h="18288" stroke="0" extrusionOk="0">
                <a:moveTo>
                  <a:pt x="0" y="0"/>
                </a:moveTo>
                <a:cubicBezTo>
                  <a:pt x="291965" y="19429"/>
                  <a:pt x="363155" y="8568"/>
                  <a:pt x="618468" y="0"/>
                </a:cubicBezTo>
                <a:cubicBezTo>
                  <a:pt x="873781" y="-8568"/>
                  <a:pt x="904459" y="-19505"/>
                  <a:pt x="1171834" y="0"/>
                </a:cubicBezTo>
                <a:cubicBezTo>
                  <a:pt x="1439209" y="19505"/>
                  <a:pt x="1744369" y="9790"/>
                  <a:pt x="1887955" y="0"/>
                </a:cubicBezTo>
                <a:cubicBezTo>
                  <a:pt x="2031541" y="-9790"/>
                  <a:pt x="2346378" y="21240"/>
                  <a:pt x="2506423" y="0"/>
                </a:cubicBezTo>
                <a:cubicBezTo>
                  <a:pt x="2666468" y="-21240"/>
                  <a:pt x="2990257" y="30414"/>
                  <a:pt x="3255095" y="0"/>
                </a:cubicBezTo>
                <a:cubicBezTo>
                  <a:pt x="3254831" y="4493"/>
                  <a:pt x="3255479" y="9472"/>
                  <a:pt x="3255095" y="18288"/>
                </a:cubicBezTo>
                <a:cubicBezTo>
                  <a:pt x="3120743" y="16690"/>
                  <a:pt x="2759628" y="42462"/>
                  <a:pt x="2604076" y="18288"/>
                </a:cubicBezTo>
                <a:cubicBezTo>
                  <a:pt x="2448524" y="-5886"/>
                  <a:pt x="2184336" y="19599"/>
                  <a:pt x="1887955" y="18288"/>
                </a:cubicBezTo>
                <a:cubicBezTo>
                  <a:pt x="1591574" y="16977"/>
                  <a:pt x="1548845" y="6870"/>
                  <a:pt x="1334589" y="18288"/>
                </a:cubicBezTo>
                <a:cubicBezTo>
                  <a:pt x="1120333" y="29706"/>
                  <a:pt x="996014" y="9662"/>
                  <a:pt x="683570" y="18288"/>
                </a:cubicBezTo>
                <a:cubicBezTo>
                  <a:pt x="371126" y="26914"/>
                  <a:pt x="198687" y="16167"/>
                  <a:pt x="0" y="18288"/>
                </a:cubicBezTo>
                <a:cubicBezTo>
                  <a:pt x="843" y="9577"/>
                  <a:pt x="371" y="6900"/>
                  <a:pt x="0" y="0"/>
                </a:cubicBezTo>
                <a:close/>
              </a:path>
            </a:pathLst>
          </a:custGeom>
          <a:solidFill>
            <a:schemeClr val="accent2"/>
          </a:solidFill>
          <a:ln w="38100"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ooter Placeholder 8">
            <a:extLst>
              <a:ext uri="{FF2B5EF4-FFF2-40B4-BE49-F238E27FC236}">
                <a16:creationId xmlns:a16="http://schemas.microsoft.com/office/drawing/2014/main" id="{6675C105-E36A-7DCF-1FD3-CFEB3F755344}"/>
              </a:ext>
            </a:extLst>
          </p:cNvPr>
          <p:cNvSpPr txBox="1">
            <a:spLocks/>
          </p:cNvSpPr>
          <p:nvPr/>
        </p:nvSpPr>
        <p:spPr>
          <a:xfrm>
            <a:off x="-14233" y="6493983"/>
            <a:ext cx="94989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i="1" dirty="0">
                <a:solidFill>
                  <a:schemeClr val="tx1">
                    <a:lumMod val="50000"/>
                    <a:lumOff val="50000"/>
                  </a:schemeClr>
                </a:solidFill>
                <a:latin typeface="Book Antiqua" panose="02040602050305030304" pitchFamily="18" charset="0"/>
              </a:rPr>
              <a:t>Spring 2024</a:t>
            </a:r>
          </a:p>
        </p:txBody>
      </p:sp>
      <p:pic>
        <p:nvPicPr>
          <p:cNvPr id="10" name="Picture 9" descr="A map of a road with pointers&#10;&#10;Description automatically generated">
            <a:extLst>
              <a:ext uri="{FF2B5EF4-FFF2-40B4-BE49-F238E27FC236}">
                <a16:creationId xmlns:a16="http://schemas.microsoft.com/office/drawing/2014/main" id="{412720C4-9B5A-B2CC-4A1D-132FB1521F31}"/>
              </a:ext>
            </a:extLst>
          </p:cNvPr>
          <p:cNvPicPr>
            <a:picLocks noChangeAspect="1"/>
          </p:cNvPicPr>
          <p:nvPr/>
        </p:nvPicPr>
        <p:blipFill>
          <a:blip r:embed="rId3"/>
          <a:stretch>
            <a:fillRect/>
          </a:stretch>
        </p:blipFill>
        <p:spPr>
          <a:xfrm>
            <a:off x="526546" y="1052836"/>
            <a:ext cx="11548722" cy="5774361"/>
          </a:xfrm>
          <a:prstGeom prst="rect">
            <a:avLst/>
          </a:prstGeom>
        </p:spPr>
      </p:pic>
    </p:spTree>
    <p:extLst>
      <p:ext uri="{BB962C8B-B14F-4D97-AF65-F5344CB8AC3E}">
        <p14:creationId xmlns:p14="http://schemas.microsoft.com/office/powerpoint/2010/main" val="25632999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110" name="Rectangle 410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856DE54-30C8-6B8F-9467-7DEBA5F9D49A}"/>
              </a:ext>
            </a:extLst>
          </p:cNvPr>
          <p:cNvSpPr>
            <a:spLocks noGrp="1"/>
          </p:cNvSpPr>
          <p:nvPr>
            <p:ph type="title"/>
          </p:nvPr>
        </p:nvSpPr>
        <p:spPr>
          <a:xfrm>
            <a:off x="640080" y="325369"/>
            <a:ext cx="4814418" cy="1956841"/>
          </a:xfrm>
        </p:spPr>
        <p:txBody>
          <a:bodyPr anchor="b">
            <a:normAutofit/>
          </a:bodyPr>
          <a:lstStyle/>
          <a:p>
            <a:pPr algn="l"/>
            <a:r>
              <a:rPr lang="en-US" b="1" i="1" dirty="0">
                <a:effectLst/>
                <a:latin typeface="Book Antiqua" panose="02040602050305030304" pitchFamily="18" charset="0"/>
              </a:rPr>
              <a:t>Features of MVP for Launch</a:t>
            </a:r>
            <a:endParaRPr lang="en-US" b="0" i="1" dirty="0">
              <a:effectLst/>
              <a:latin typeface="Book Antiqua" panose="02040602050305030304" pitchFamily="18" charset="0"/>
            </a:endParaRPr>
          </a:p>
        </p:txBody>
      </p:sp>
      <p:sp>
        <p:nvSpPr>
          <p:cNvPr id="41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584D473-04CF-3338-A7F8-EE62C1602658}"/>
              </a:ext>
            </a:extLst>
          </p:cNvPr>
          <p:cNvSpPr>
            <a:spLocks noGrp="1"/>
          </p:cNvSpPr>
          <p:nvPr>
            <p:ph idx="1"/>
          </p:nvPr>
        </p:nvSpPr>
        <p:spPr>
          <a:xfrm>
            <a:off x="577795" y="2727763"/>
            <a:ext cx="4979464" cy="3636460"/>
          </a:xfrm>
        </p:spPr>
        <p:txBody>
          <a:bodyPr>
            <a:normAutofit fontScale="70000" lnSpcReduction="20000"/>
          </a:bodyPr>
          <a:lstStyle/>
          <a:p>
            <a:pPr marL="0" indent="0">
              <a:buNone/>
            </a:pPr>
            <a:r>
              <a:rPr lang="en-US" sz="2400" b="0" i="0" dirty="0">
                <a:effectLst/>
                <a:latin typeface="Book Antiqua" panose="02040602050305030304" pitchFamily="18" charset="0"/>
              </a:rPr>
              <a:t>Priority 0</a:t>
            </a:r>
          </a:p>
          <a:p>
            <a:pPr marL="742950" lvl="1" indent="-285750">
              <a:lnSpc>
                <a:spcPct val="120000"/>
              </a:lnSpc>
            </a:pPr>
            <a:r>
              <a:rPr lang="en-US" sz="2000" b="0" i="0" dirty="0">
                <a:effectLst/>
                <a:latin typeface="Book Antiqua" panose="02040602050305030304" pitchFamily="18" charset="0"/>
              </a:rPr>
              <a:t>User Registration and Authentication.</a:t>
            </a:r>
          </a:p>
          <a:p>
            <a:pPr marL="742950" lvl="1" indent="-285750">
              <a:lnSpc>
                <a:spcPct val="120000"/>
              </a:lnSpc>
            </a:pPr>
            <a:r>
              <a:rPr lang="en-US" sz="2000" b="0" i="0" dirty="0">
                <a:effectLst/>
                <a:latin typeface="Book Antiqua" panose="02040602050305030304" pitchFamily="18" charset="0"/>
              </a:rPr>
              <a:t>Product Listings with basic filtering.</a:t>
            </a:r>
          </a:p>
          <a:p>
            <a:pPr marL="742950" lvl="1" indent="-285750">
              <a:lnSpc>
                <a:spcPct val="120000"/>
              </a:lnSpc>
            </a:pPr>
            <a:r>
              <a:rPr lang="en-US" sz="2000" b="0" i="0" dirty="0">
                <a:effectLst/>
                <a:latin typeface="Book Antiqua" panose="02040602050305030304" pitchFamily="18" charset="0"/>
              </a:rPr>
              <a:t>Simple Checkout process.</a:t>
            </a:r>
          </a:p>
          <a:p>
            <a:pPr marL="0" indent="0">
              <a:buNone/>
            </a:pPr>
            <a:r>
              <a:rPr lang="en-US" sz="2400" dirty="0">
                <a:latin typeface="Book Antiqua" panose="02040602050305030304" pitchFamily="18" charset="0"/>
              </a:rPr>
              <a:t>Priority 1</a:t>
            </a:r>
          </a:p>
          <a:p>
            <a:pPr marL="742950" lvl="1" indent="-285750">
              <a:lnSpc>
                <a:spcPct val="120000"/>
              </a:lnSpc>
            </a:pPr>
            <a:r>
              <a:rPr lang="en-US" sz="2000" dirty="0">
                <a:solidFill>
                  <a:srgbClr val="000000"/>
                </a:solidFill>
                <a:effectLst/>
                <a:latin typeface="Book Antiqua" panose="02040602050305030304" pitchFamily="18" charset="0"/>
                <a:ea typeface="Times New Roman" panose="02020603050405020304" pitchFamily="18" charset="0"/>
                <a:cs typeface="Helvetica" pitchFamily="2" charset="0"/>
              </a:rPr>
              <a:t>Community Features</a:t>
            </a:r>
          </a:p>
          <a:p>
            <a:pPr marL="742950" lvl="1" indent="-285750">
              <a:lnSpc>
                <a:spcPct val="120000"/>
              </a:lnSpc>
            </a:pPr>
            <a:r>
              <a:rPr lang="en-US" sz="2000" dirty="0">
                <a:solidFill>
                  <a:srgbClr val="000000"/>
                </a:solidFill>
                <a:effectLst/>
                <a:latin typeface="Book Antiqua" panose="02040602050305030304" pitchFamily="18" charset="0"/>
                <a:ea typeface="Times New Roman" panose="02020603050405020304" pitchFamily="18" charset="0"/>
                <a:cs typeface="Helvetica" pitchFamily="2" charset="0"/>
              </a:rPr>
              <a:t>Responsive Web Design</a:t>
            </a:r>
          </a:p>
          <a:p>
            <a:pPr marL="742950" lvl="1" indent="-285750">
              <a:lnSpc>
                <a:spcPct val="120000"/>
              </a:lnSpc>
            </a:pPr>
            <a:r>
              <a:rPr lang="en-US" sz="2000" dirty="0">
                <a:solidFill>
                  <a:srgbClr val="000000"/>
                </a:solidFill>
                <a:effectLst/>
                <a:latin typeface="Book Antiqua" panose="02040602050305030304" pitchFamily="18" charset="0"/>
                <a:ea typeface="Times New Roman" panose="02020603050405020304" pitchFamily="18" charset="0"/>
                <a:cs typeface="Helvetica" pitchFamily="2" charset="0"/>
              </a:rPr>
              <a:t>Payment Gateway Integration</a:t>
            </a:r>
            <a:r>
              <a:rPr lang="en-US" sz="2000" dirty="0">
                <a:effectLst/>
                <a:latin typeface="Book Antiqua" panose="02040602050305030304" pitchFamily="18" charset="0"/>
              </a:rPr>
              <a:t> </a:t>
            </a:r>
          </a:p>
          <a:p>
            <a:pPr marL="0" indent="0">
              <a:lnSpc>
                <a:spcPct val="120000"/>
              </a:lnSpc>
              <a:buNone/>
            </a:pPr>
            <a:r>
              <a:rPr lang="en-US" sz="2400" dirty="0">
                <a:effectLst/>
                <a:latin typeface="Book Antiqua" panose="02040602050305030304" pitchFamily="18" charset="0"/>
              </a:rPr>
              <a:t>Priority 2</a:t>
            </a:r>
          </a:p>
          <a:p>
            <a:pPr lvl="1">
              <a:lnSpc>
                <a:spcPct val="120000"/>
              </a:lnSpc>
            </a:pPr>
            <a:r>
              <a:rPr lang="en-US" sz="2000" dirty="0">
                <a:latin typeface="Book Antiqua" panose="02040602050305030304" pitchFamily="18" charset="0"/>
              </a:rPr>
              <a:t>Analytics and Reporting</a:t>
            </a:r>
          </a:p>
          <a:p>
            <a:pPr lvl="1">
              <a:lnSpc>
                <a:spcPct val="120000"/>
              </a:lnSpc>
            </a:pPr>
            <a:r>
              <a:rPr lang="en-US" sz="2000" dirty="0">
                <a:effectLst/>
                <a:latin typeface="Book Antiqua" panose="02040602050305030304" pitchFamily="18" charset="0"/>
              </a:rPr>
              <a:t>Integrate with Sustainability Certifications</a:t>
            </a:r>
          </a:p>
          <a:p>
            <a:pPr lvl="1">
              <a:lnSpc>
                <a:spcPct val="120000"/>
              </a:lnSpc>
            </a:pPr>
            <a:r>
              <a:rPr lang="en-US" sz="2000" dirty="0">
                <a:latin typeface="Book Antiqua" panose="02040602050305030304" pitchFamily="18" charset="0"/>
              </a:rPr>
              <a:t>Customer Support and Feedback</a:t>
            </a:r>
            <a:endParaRPr lang="en-US" sz="2000" dirty="0">
              <a:effectLst/>
              <a:latin typeface="Book Antiqua" panose="02040602050305030304" pitchFamily="18" charset="0"/>
            </a:endParaRPr>
          </a:p>
          <a:p>
            <a:pPr lvl="1">
              <a:lnSpc>
                <a:spcPct val="120000"/>
              </a:lnSpc>
            </a:pPr>
            <a:endParaRPr lang="en-US" sz="1600" dirty="0">
              <a:effectLst/>
              <a:latin typeface="Book Antiqua" panose="02040602050305030304" pitchFamily="18" charset="0"/>
            </a:endParaRPr>
          </a:p>
          <a:p>
            <a:pPr marL="742950" lvl="1" indent="-285750">
              <a:lnSpc>
                <a:spcPct val="120000"/>
              </a:lnSpc>
            </a:pPr>
            <a:endParaRPr lang="en-US" sz="2000" dirty="0">
              <a:latin typeface="Book Antiqua" panose="02040602050305030304" pitchFamily="18" charset="0"/>
            </a:endParaRPr>
          </a:p>
        </p:txBody>
      </p:sp>
      <mc:AlternateContent xmlns:mc="http://schemas.openxmlformats.org/markup-compatibility/2006" xmlns:p14="http://schemas.microsoft.com/office/powerpoint/2010/main">
        <mc:Choice Requires="p14">
          <p:contentPart p14:bwMode="auto" r:id="rId3">
            <p14:nvContentPartPr>
              <p14:cNvPr id="4" name="Ink 3">
                <a:extLst>
                  <a:ext uri="{FF2B5EF4-FFF2-40B4-BE49-F238E27FC236}">
                    <a16:creationId xmlns:a16="http://schemas.microsoft.com/office/drawing/2014/main" id="{06CF4053-45C5-09D2-9628-055F9CCFF140}"/>
                  </a:ext>
                </a:extLst>
              </p14:cNvPr>
              <p14:cNvContentPartPr/>
              <p14:nvPr/>
            </p14:nvContentPartPr>
            <p14:xfrm>
              <a:off x="5676170" y="3713330"/>
              <a:ext cx="1800" cy="17640"/>
            </p14:xfrm>
          </p:contentPart>
        </mc:Choice>
        <mc:Fallback xmlns="">
          <p:pic>
            <p:nvPicPr>
              <p:cNvPr id="4" name="Ink 3">
                <a:extLst>
                  <a:ext uri="{FF2B5EF4-FFF2-40B4-BE49-F238E27FC236}">
                    <a16:creationId xmlns:a16="http://schemas.microsoft.com/office/drawing/2014/main" id="{06CF4053-45C5-09D2-9628-055F9CCFF140}"/>
                  </a:ext>
                </a:extLst>
              </p:cNvPr>
              <p:cNvPicPr/>
              <p:nvPr/>
            </p:nvPicPr>
            <p:blipFill>
              <a:blip r:embed="rId5"/>
              <a:stretch>
                <a:fillRect/>
              </a:stretch>
            </p:blipFill>
            <p:spPr>
              <a:xfrm>
                <a:off x="5667170" y="3704330"/>
                <a:ext cx="19440" cy="35280"/>
              </a:xfrm>
              <a:prstGeom prst="rect">
                <a:avLst/>
              </a:prstGeom>
            </p:spPr>
          </p:pic>
        </mc:Fallback>
      </mc:AlternateContent>
      <p:sp>
        <p:nvSpPr>
          <p:cNvPr id="13" name="Footer Placeholder 8">
            <a:extLst>
              <a:ext uri="{FF2B5EF4-FFF2-40B4-BE49-F238E27FC236}">
                <a16:creationId xmlns:a16="http://schemas.microsoft.com/office/drawing/2014/main" id="{BAA4405C-8A9F-788B-E6F1-9C4580AA8C3F}"/>
              </a:ext>
            </a:extLst>
          </p:cNvPr>
          <p:cNvSpPr txBox="1">
            <a:spLocks/>
          </p:cNvSpPr>
          <p:nvPr/>
        </p:nvSpPr>
        <p:spPr>
          <a:xfrm>
            <a:off x="-14233" y="6493983"/>
            <a:ext cx="94989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US" sz="1000" i="1" dirty="0">
                <a:solidFill>
                  <a:schemeClr val="tx1">
                    <a:lumMod val="50000"/>
                    <a:lumOff val="50000"/>
                  </a:schemeClr>
                </a:solidFill>
                <a:latin typeface="Book Antiqua" panose="02040602050305030304" pitchFamily="18" charset="0"/>
              </a:rPr>
              <a:t>Spring 2024</a:t>
            </a:r>
          </a:p>
        </p:txBody>
      </p:sp>
      <p:pic>
        <p:nvPicPr>
          <p:cNvPr id="15" name="Picture 14" descr="A blue and white graphic of a variety of icons&#10;&#10;Description automatically generated">
            <a:extLst>
              <a:ext uri="{FF2B5EF4-FFF2-40B4-BE49-F238E27FC236}">
                <a16:creationId xmlns:a16="http://schemas.microsoft.com/office/drawing/2014/main" id="{74A53F9A-4403-80AD-FCE7-E9DFDAFFE09B}"/>
              </a:ext>
            </a:extLst>
          </p:cNvPr>
          <p:cNvPicPr>
            <a:picLocks noChangeAspect="1"/>
          </p:cNvPicPr>
          <p:nvPr/>
        </p:nvPicPr>
        <p:blipFill rotWithShape="1">
          <a:blip r:embed="rId6"/>
          <a:srcRect t="5799" b="5846"/>
          <a:stretch/>
        </p:blipFill>
        <p:spPr>
          <a:xfrm>
            <a:off x="5689600" y="-1108"/>
            <a:ext cx="6502400" cy="6858000"/>
          </a:xfrm>
          <a:prstGeom prst="rect">
            <a:avLst/>
          </a:prstGeom>
        </p:spPr>
      </p:pic>
      <p:pic>
        <p:nvPicPr>
          <p:cNvPr id="18" name="Picture 17">
            <a:extLst>
              <a:ext uri="{FF2B5EF4-FFF2-40B4-BE49-F238E27FC236}">
                <a16:creationId xmlns:a16="http://schemas.microsoft.com/office/drawing/2014/main" id="{7256F404-6E3C-46B1-5EAC-BEE0E74D6DA6}"/>
              </a:ext>
            </a:extLst>
          </p:cNvPr>
          <p:cNvPicPr>
            <a:picLocks noChangeAspect="1"/>
          </p:cNvPicPr>
          <p:nvPr/>
        </p:nvPicPr>
        <p:blipFill>
          <a:blip r:embed="rId7"/>
          <a:stretch>
            <a:fillRect/>
          </a:stretch>
        </p:blipFill>
        <p:spPr>
          <a:xfrm>
            <a:off x="7966765" y="1249399"/>
            <a:ext cx="711200" cy="241300"/>
          </a:xfrm>
          <a:prstGeom prst="rect">
            <a:avLst/>
          </a:prstGeom>
        </p:spPr>
      </p:pic>
      <p:pic>
        <p:nvPicPr>
          <p:cNvPr id="19" name="Picture 18">
            <a:extLst>
              <a:ext uri="{FF2B5EF4-FFF2-40B4-BE49-F238E27FC236}">
                <a16:creationId xmlns:a16="http://schemas.microsoft.com/office/drawing/2014/main" id="{EE93385D-1A93-0FB3-298D-6E4C07FE0297}"/>
              </a:ext>
            </a:extLst>
          </p:cNvPr>
          <p:cNvPicPr>
            <a:picLocks noChangeAspect="1"/>
          </p:cNvPicPr>
          <p:nvPr/>
        </p:nvPicPr>
        <p:blipFill>
          <a:blip r:embed="rId7"/>
          <a:stretch>
            <a:fillRect/>
          </a:stretch>
        </p:blipFill>
        <p:spPr>
          <a:xfrm>
            <a:off x="5769112" y="1236147"/>
            <a:ext cx="862495" cy="292632"/>
          </a:xfrm>
          <a:prstGeom prst="rect">
            <a:avLst/>
          </a:prstGeom>
        </p:spPr>
      </p:pic>
    </p:spTree>
    <p:extLst>
      <p:ext uri="{BB962C8B-B14F-4D97-AF65-F5344CB8AC3E}">
        <p14:creationId xmlns:p14="http://schemas.microsoft.com/office/powerpoint/2010/main" val="28965437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DF9F8"/>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1076F656-877E-38A6-BD6D-36EF1290261D}"/>
              </a:ext>
            </a:extLst>
          </p:cNvPr>
          <p:cNvSpPr txBox="1">
            <a:spLocks/>
          </p:cNvSpPr>
          <p:nvPr/>
        </p:nvSpPr>
        <p:spPr>
          <a:xfrm>
            <a:off x="134387" y="-743677"/>
            <a:ext cx="10941375" cy="195684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900" b="1" i="1" dirty="0">
                <a:latin typeface="Book Antiqua" panose="02040602050305030304" pitchFamily="18" charset="0"/>
              </a:rPr>
              <a:t>Performance Metrics to Watch</a:t>
            </a:r>
            <a:br>
              <a:rPr lang="en-US" sz="5400" b="1" i="1" dirty="0">
                <a:latin typeface="Book Antiqua" panose="02040602050305030304" pitchFamily="18" charset="0"/>
              </a:rPr>
            </a:br>
            <a:r>
              <a:rPr lang="en-US" sz="2200" b="1" i="1" dirty="0">
                <a:latin typeface="Book Antiqua" panose="02040602050305030304" pitchFamily="18" charset="0"/>
              </a:rPr>
              <a:t>                                             -Key Metrics</a:t>
            </a:r>
          </a:p>
        </p:txBody>
      </p:sp>
      <p:pic>
        <p:nvPicPr>
          <p:cNvPr id="15" name="Picture 14" descr="A close-up of several notes&#10;&#10;Description automatically generated">
            <a:extLst>
              <a:ext uri="{FF2B5EF4-FFF2-40B4-BE49-F238E27FC236}">
                <a16:creationId xmlns:a16="http://schemas.microsoft.com/office/drawing/2014/main" id="{21D93C77-7EA7-0913-092E-5AA75EDE0358}"/>
              </a:ext>
            </a:extLst>
          </p:cNvPr>
          <p:cNvPicPr>
            <a:picLocks noChangeAspect="1"/>
          </p:cNvPicPr>
          <p:nvPr/>
        </p:nvPicPr>
        <p:blipFill>
          <a:blip r:embed="rId2"/>
          <a:stretch>
            <a:fillRect/>
          </a:stretch>
        </p:blipFill>
        <p:spPr>
          <a:xfrm>
            <a:off x="0" y="1213164"/>
            <a:ext cx="12192000" cy="5649467"/>
          </a:xfrm>
          <a:prstGeom prst="rect">
            <a:avLst/>
          </a:prstGeom>
        </p:spPr>
      </p:pic>
    </p:spTree>
    <p:extLst>
      <p:ext uri="{BB962C8B-B14F-4D97-AF65-F5344CB8AC3E}">
        <p14:creationId xmlns:p14="http://schemas.microsoft.com/office/powerpoint/2010/main" val="86902756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DCFFAF"/>
        </a:solidFill>
        <a:effectLst/>
      </p:bgPr>
    </p:bg>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6C9B45B9-658F-3566-2ECE-444D236E37E4}"/>
              </a:ext>
            </a:extLst>
          </p:cNvPr>
          <p:cNvSpPr txBox="1">
            <a:spLocks/>
          </p:cNvSpPr>
          <p:nvPr/>
        </p:nvSpPr>
        <p:spPr>
          <a:xfrm>
            <a:off x="2473529" y="-808082"/>
            <a:ext cx="10941375" cy="1956841"/>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6000" b="1" i="1" dirty="0">
                <a:latin typeface="Book Antiqua" panose="02040602050305030304" pitchFamily="18" charset="0"/>
              </a:rPr>
              <a:t>Operational Needs</a:t>
            </a:r>
            <a:endParaRPr lang="en-US" sz="2800" b="1" i="1" dirty="0">
              <a:latin typeface="Book Antiqua" panose="02040602050305030304" pitchFamily="18" charset="0"/>
            </a:endParaRPr>
          </a:p>
        </p:txBody>
      </p:sp>
      <p:pic>
        <p:nvPicPr>
          <p:cNvPr id="12" name="Picture 11" descr="A diagram of a company's quality control&#10;&#10;Description automatically generated">
            <a:extLst>
              <a:ext uri="{FF2B5EF4-FFF2-40B4-BE49-F238E27FC236}">
                <a16:creationId xmlns:a16="http://schemas.microsoft.com/office/drawing/2014/main" id="{4B55FC08-E1B1-CD8D-BA01-5F73751DBE8A}"/>
              </a:ext>
            </a:extLst>
          </p:cNvPr>
          <p:cNvPicPr>
            <a:picLocks noChangeAspect="1"/>
          </p:cNvPicPr>
          <p:nvPr/>
        </p:nvPicPr>
        <p:blipFill>
          <a:blip r:embed="rId2"/>
          <a:stretch>
            <a:fillRect/>
          </a:stretch>
        </p:blipFill>
        <p:spPr>
          <a:xfrm>
            <a:off x="1846730" y="1227191"/>
            <a:ext cx="8203096" cy="5460470"/>
          </a:xfrm>
          <a:prstGeom prst="rect">
            <a:avLst/>
          </a:prstGeom>
        </p:spPr>
      </p:pic>
    </p:spTree>
    <p:extLst>
      <p:ext uri="{BB962C8B-B14F-4D97-AF65-F5344CB8AC3E}">
        <p14:creationId xmlns:p14="http://schemas.microsoft.com/office/powerpoint/2010/main" val="66483224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4F9FF"/>
        </a:solidFill>
        <a:effectLst/>
      </p:bgPr>
    </p:bg>
    <p:spTree>
      <p:nvGrpSpPr>
        <p:cNvPr id="1" name=""/>
        <p:cNvGrpSpPr/>
        <p:nvPr/>
      </p:nvGrpSpPr>
      <p:grpSpPr>
        <a:xfrm>
          <a:off x="0" y="0"/>
          <a:ext cx="0" cy="0"/>
          <a:chOff x="0" y="0"/>
          <a:chExt cx="0" cy="0"/>
        </a:xfrm>
      </p:grpSpPr>
      <p:sp useBgFill="1">
        <p:nvSpPr>
          <p:cNvPr id="3088" name="Rectangle 3087">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85618-3B26-7D32-842F-0BB260D2EA45}"/>
              </a:ext>
            </a:extLst>
          </p:cNvPr>
          <p:cNvSpPr>
            <a:spLocks noGrp="1"/>
          </p:cNvSpPr>
          <p:nvPr>
            <p:ph type="title"/>
          </p:nvPr>
        </p:nvSpPr>
        <p:spPr>
          <a:xfrm>
            <a:off x="569194" y="-1033663"/>
            <a:ext cx="11487444" cy="1956841"/>
          </a:xfrm>
        </p:spPr>
        <p:txBody>
          <a:bodyPr anchor="b">
            <a:normAutofit/>
          </a:bodyPr>
          <a:lstStyle/>
          <a:p>
            <a:r>
              <a:rPr lang="en-US" sz="5400" b="1" i="1" dirty="0">
                <a:effectLst/>
                <a:latin typeface="Book Antiqua" panose="02040602050305030304" pitchFamily="18" charset="0"/>
              </a:rPr>
              <a:t>Projected Costs                         $250K</a:t>
            </a:r>
            <a:endParaRPr lang="en-US" sz="5400" b="1" i="1" dirty="0">
              <a:latin typeface="Book Antiqua" panose="02040602050305030304" pitchFamily="18" charset="0"/>
            </a:endParaRPr>
          </a:p>
        </p:txBody>
      </p:sp>
      <p:sp>
        <p:nvSpPr>
          <p:cNvPr id="3090"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Footer Placeholder 8">
            <a:extLst>
              <a:ext uri="{FF2B5EF4-FFF2-40B4-BE49-F238E27FC236}">
                <a16:creationId xmlns:a16="http://schemas.microsoft.com/office/drawing/2014/main" id="{15DB663C-3221-8E70-2431-1310C88D0349}"/>
              </a:ext>
            </a:extLst>
          </p:cNvPr>
          <p:cNvSpPr txBox="1">
            <a:spLocks/>
          </p:cNvSpPr>
          <p:nvPr/>
        </p:nvSpPr>
        <p:spPr>
          <a:xfrm>
            <a:off x="-14233" y="6493983"/>
            <a:ext cx="94989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sz="1000" i="1">
                <a:solidFill>
                  <a:schemeClr val="tx1">
                    <a:lumMod val="50000"/>
                    <a:lumOff val="50000"/>
                  </a:schemeClr>
                </a:solidFill>
                <a:latin typeface="Book Antiqua" panose="02040602050305030304" pitchFamily="18" charset="0"/>
              </a:rPr>
              <a:t>Spring 2024</a:t>
            </a:r>
          </a:p>
        </p:txBody>
      </p:sp>
      <p:pic>
        <p:nvPicPr>
          <p:cNvPr id="7" name="Picture 6" descr="A chart of pricing table&#10;&#10;Description automatically generated with medium confidence">
            <a:extLst>
              <a:ext uri="{FF2B5EF4-FFF2-40B4-BE49-F238E27FC236}">
                <a16:creationId xmlns:a16="http://schemas.microsoft.com/office/drawing/2014/main" id="{EF7A579A-C565-E312-E824-9D1E1A2A5E5E}"/>
              </a:ext>
            </a:extLst>
          </p:cNvPr>
          <p:cNvPicPr>
            <a:picLocks noChangeAspect="1"/>
          </p:cNvPicPr>
          <p:nvPr/>
        </p:nvPicPr>
        <p:blipFill>
          <a:blip r:embed="rId3"/>
          <a:stretch>
            <a:fillRect/>
          </a:stretch>
        </p:blipFill>
        <p:spPr>
          <a:xfrm>
            <a:off x="569194" y="923178"/>
            <a:ext cx="11050564" cy="5665579"/>
          </a:xfrm>
          <a:prstGeom prst="rect">
            <a:avLst/>
          </a:prstGeom>
        </p:spPr>
      </p:pic>
    </p:spTree>
    <p:extLst>
      <p:ext uri="{BB962C8B-B14F-4D97-AF65-F5344CB8AC3E}">
        <p14:creationId xmlns:p14="http://schemas.microsoft.com/office/powerpoint/2010/main" val="2610139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1" name="Rectangle 308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985618-3B26-7D32-842F-0BB260D2EA45}"/>
              </a:ext>
            </a:extLst>
          </p:cNvPr>
          <p:cNvSpPr>
            <a:spLocks noGrp="1"/>
          </p:cNvSpPr>
          <p:nvPr>
            <p:ph type="title"/>
          </p:nvPr>
        </p:nvSpPr>
        <p:spPr>
          <a:xfrm>
            <a:off x="640080" y="325369"/>
            <a:ext cx="4368602" cy="1956841"/>
          </a:xfrm>
        </p:spPr>
        <p:txBody>
          <a:bodyPr anchor="b">
            <a:normAutofit/>
          </a:bodyPr>
          <a:lstStyle/>
          <a:p>
            <a:r>
              <a:rPr lang="en-US" sz="4200" b="1" i="1" dirty="0">
                <a:latin typeface="Book Antiqua" panose="02040602050305030304" pitchFamily="18" charset="0"/>
              </a:rPr>
              <a:t>Addressing Risks</a:t>
            </a:r>
            <a:br>
              <a:rPr lang="en-US" sz="4200" b="1" i="1" dirty="0">
                <a:effectLst/>
                <a:latin typeface="Book Antiqua" panose="02040602050305030304" pitchFamily="18" charset="0"/>
              </a:rPr>
            </a:br>
            <a:r>
              <a:rPr lang="en-US" sz="4200" b="1" i="1" dirty="0">
                <a:effectLst/>
                <a:latin typeface="Book Antiqua" panose="02040602050305030304" pitchFamily="18" charset="0"/>
              </a:rPr>
              <a:t>	</a:t>
            </a:r>
            <a:endParaRPr lang="en-US" sz="4200" b="1" i="1">
              <a:latin typeface="Book Antiqua" panose="02040602050305030304" pitchFamily="18" charset="0"/>
            </a:endParaRPr>
          </a:p>
        </p:txBody>
      </p:sp>
      <p:sp>
        <p:nvSpPr>
          <p:cNvPr id="308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D62DC8E-6F6F-9A52-4057-1C97A44FA51A}"/>
              </a:ext>
            </a:extLst>
          </p:cNvPr>
          <p:cNvSpPr>
            <a:spLocks noGrp="1"/>
          </p:cNvSpPr>
          <p:nvPr>
            <p:ph idx="1"/>
          </p:nvPr>
        </p:nvSpPr>
        <p:spPr>
          <a:xfrm>
            <a:off x="640080" y="2872899"/>
            <a:ext cx="4548608" cy="3320668"/>
          </a:xfrm>
        </p:spPr>
        <p:txBody>
          <a:bodyPr>
            <a:normAutofit lnSpcReduction="10000"/>
          </a:bodyPr>
          <a:lstStyle/>
          <a:p>
            <a:pPr algn="l">
              <a:buFont typeface="Arial" panose="020B0604020202020204" pitchFamily="34" charset="0"/>
              <a:buChar char="•"/>
            </a:pPr>
            <a:r>
              <a:rPr lang="en-US" sz="2400" b="0" i="0" u="none" strike="noStrike" dirty="0">
                <a:effectLst/>
                <a:latin typeface="Book Antiqua" panose="02040602050305030304" pitchFamily="18" charset="0"/>
              </a:rPr>
              <a:t>Supplier Reliability: Diversify, monitor, communicate, audit</a:t>
            </a:r>
            <a:br>
              <a:rPr lang="en-US" sz="2400" b="0" i="0" u="none" strike="noStrike" dirty="0">
                <a:effectLst/>
                <a:latin typeface="Book Antiqua" panose="02040602050305030304" pitchFamily="18" charset="0"/>
              </a:rPr>
            </a:br>
            <a:endParaRPr lang="en-US" sz="2400" b="0" i="0" u="none" strike="noStrike" dirty="0">
              <a:effectLst/>
              <a:latin typeface="Book Antiqua" panose="02040602050305030304" pitchFamily="18" charset="0"/>
            </a:endParaRPr>
          </a:p>
          <a:p>
            <a:pPr>
              <a:spcBef>
                <a:spcPts val="0"/>
              </a:spcBef>
            </a:pPr>
            <a:r>
              <a:rPr lang="en-US" sz="2400" b="0" i="0" u="none" strike="noStrike" dirty="0">
                <a:effectLst/>
                <a:latin typeface="Book Antiqua" panose="02040602050305030304" pitchFamily="18" charset="0"/>
              </a:rPr>
              <a:t>Regulatory Compliance: </a:t>
            </a:r>
            <a:r>
              <a:rPr lang="en-US" sz="2400" dirty="0">
                <a:latin typeface="Book Antiqua" panose="02040602050305030304" pitchFamily="18" charset="0"/>
              </a:rPr>
              <a:t>Set up regulatory department, </a:t>
            </a:r>
            <a:r>
              <a:rPr lang="en-US" sz="2400" b="0" i="0" u="none" strike="noStrike" dirty="0">
                <a:effectLst/>
                <a:latin typeface="Book Antiqua" panose="02040602050305030304" pitchFamily="18" charset="0"/>
              </a:rPr>
              <a:t>update policies, educate</a:t>
            </a:r>
          </a:p>
          <a:p>
            <a:pPr>
              <a:spcBef>
                <a:spcPts val="0"/>
              </a:spcBef>
            </a:pPr>
            <a:endParaRPr lang="en-US" sz="2400" dirty="0">
              <a:latin typeface="Book Antiqua" panose="02040602050305030304" pitchFamily="18" charset="0"/>
            </a:endParaRPr>
          </a:p>
          <a:p>
            <a:pPr>
              <a:spcBef>
                <a:spcPts val="0"/>
              </a:spcBef>
            </a:pPr>
            <a:r>
              <a:rPr lang="en-US" sz="2400" b="0" i="0" u="none" strike="noStrike" dirty="0">
                <a:effectLst/>
                <a:latin typeface="Book Antiqua" panose="02040602050305030304" pitchFamily="18" charset="0"/>
              </a:rPr>
              <a:t>Legal/Patent Risks: Strong agreements, Consult Experts, monitor the products</a:t>
            </a:r>
            <a:endParaRPr lang="en-US" sz="2400" b="0" i="0" dirty="0">
              <a:effectLst/>
              <a:latin typeface="Book Antiqua" panose="02040602050305030304" pitchFamily="18" charset="0"/>
            </a:endParaRPr>
          </a:p>
          <a:p>
            <a:pPr marL="0" indent="0" rtl="0">
              <a:spcBef>
                <a:spcPts val="0"/>
              </a:spcBef>
              <a:spcAft>
                <a:spcPts val="0"/>
              </a:spcAft>
              <a:buNone/>
            </a:pPr>
            <a:endParaRPr lang="en-US" sz="2400" b="0" dirty="0">
              <a:effectLst/>
              <a:latin typeface="Book Antiqua" panose="02040602050305030304" pitchFamily="18" charset="0"/>
            </a:endParaRPr>
          </a:p>
        </p:txBody>
      </p:sp>
      <p:pic>
        <p:nvPicPr>
          <p:cNvPr id="3076" name="Picture 4" descr="A close-up of a shield and icons&#10;&#10;Description automatically generated">
            <a:extLst>
              <a:ext uri="{FF2B5EF4-FFF2-40B4-BE49-F238E27FC236}">
                <a16:creationId xmlns:a16="http://schemas.microsoft.com/office/drawing/2014/main" id="{0736A999-FD70-B90C-2DE6-DB2D60337CAF}"/>
              </a:ext>
            </a:extLst>
          </p:cNvPr>
          <p:cNvPicPr>
            <a:picLocks noChangeAspect="1" noChangeArrowheads="1"/>
          </p:cNvPicPr>
          <p:nvPr/>
        </p:nvPicPr>
        <p:blipFill rotWithShape="1">
          <a:blip r:embed="rId3"/>
          <a:srcRect l="20793" r="21784" b="1"/>
          <a:stretch/>
        </p:blipFill>
        <p:spPr bwMode="auto">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4" name="Footer Placeholder 8">
            <a:extLst>
              <a:ext uri="{FF2B5EF4-FFF2-40B4-BE49-F238E27FC236}">
                <a16:creationId xmlns:a16="http://schemas.microsoft.com/office/drawing/2014/main" id="{15DB663C-3221-8E70-2431-1310C88D0349}"/>
              </a:ext>
            </a:extLst>
          </p:cNvPr>
          <p:cNvSpPr txBox="1">
            <a:spLocks/>
          </p:cNvSpPr>
          <p:nvPr/>
        </p:nvSpPr>
        <p:spPr>
          <a:xfrm>
            <a:off x="-14233" y="6493983"/>
            <a:ext cx="949898" cy="365125"/>
          </a:xfrm>
          <a:prstGeom prst="rect">
            <a:avLst/>
          </a:prstGeom>
        </p:spPr>
        <p:txBody>
          <a:bodyPr vert="horz" lIns="91440" tIns="45720" rIns="91440" bIns="45720" rtlCol="0" anchor="ctr"/>
          <a:lstStyle>
            <a:defPPr>
              <a:defRPr lang="en-US"/>
            </a:defPPr>
            <a:lvl1pPr marL="0" algn="ctr" defTabSz="914400" rtl="0" eaLnBrk="1" latinLnBrk="0" hangingPunct="1">
              <a:defRPr sz="1200" kern="1200">
                <a:solidFill>
                  <a:schemeClr val="tx1">
                    <a:tint val="82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spcAft>
                <a:spcPts val="600"/>
              </a:spcAft>
            </a:pPr>
            <a:r>
              <a:rPr lang="en-US" sz="1000" i="1" dirty="0">
                <a:solidFill>
                  <a:schemeClr val="tx1">
                    <a:lumMod val="50000"/>
                    <a:lumOff val="50000"/>
                  </a:schemeClr>
                </a:solidFill>
                <a:latin typeface="Book Antiqua" panose="02040602050305030304" pitchFamily="18" charset="0"/>
              </a:rPr>
              <a:t>Spring 2024</a:t>
            </a:r>
            <a:endParaRPr lang="en-US" sz="1000" i="1">
              <a:solidFill>
                <a:schemeClr val="tx1">
                  <a:lumMod val="50000"/>
                  <a:lumOff val="50000"/>
                </a:schemeClr>
              </a:solidFill>
              <a:latin typeface="Book Antiqua" panose="02040602050305030304" pitchFamily="18" charset="0"/>
            </a:endParaRPr>
          </a:p>
        </p:txBody>
      </p:sp>
    </p:spTree>
    <p:extLst>
      <p:ext uri="{BB962C8B-B14F-4D97-AF65-F5344CB8AC3E}">
        <p14:creationId xmlns:p14="http://schemas.microsoft.com/office/powerpoint/2010/main" val="427286250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a8eec281-aaa3-4dae-ac9b-9a398b9215e7}" enabled="0" method="" siteId="{a8eec281-aaa3-4dae-ac9b-9a398b9215e7}" removed="1"/>
</clbl:labelList>
</file>

<file path=docProps/app.xml><?xml version="1.0" encoding="utf-8"?>
<Properties xmlns="http://schemas.openxmlformats.org/officeDocument/2006/extended-properties" xmlns:vt="http://schemas.openxmlformats.org/officeDocument/2006/docPropsVTypes">
  <TotalTime>7514</TotalTime>
  <Words>250</Words>
  <Application>Microsoft Office PowerPoint</Application>
  <PresentationFormat>Widescreen</PresentationFormat>
  <Paragraphs>56</Paragraphs>
  <Slides>9</Slides>
  <Notes>6</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Aptos</vt:lpstr>
      <vt:lpstr>Aptos Display</vt:lpstr>
      <vt:lpstr>Arial</vt:lpstr>
      <vt:lpstr>Book Antiqua</vt:lpstr>
      <vt:lpstr>Office Theme</vt:lpstr>
      <vt:lpstr>Understanding  the Needs of  Our Customers </vt:lpstr>
      <vt:lpstr>EcoThreads: Sustainable Fashion Marketplace                                 - Proposed Solution</vt:lpstr>
      <vt:lpstr>Visual Storyboarding  - A complete walkthrough of Product Features</vt:lpstr>
      <vt:lpstr>Product Roadmap</vt:lpstr>
      <vt:lpstr>Features of MVP for Launch</vt:lpstr>
      <vt:lpstr>PowerPoint Presentation</vt:lpstr>
      <vt:lpstr>PowerPoint Presentation</vt:lpstr>
      <vt:lpstr>Projected Costs                         $250K</vt:lpstr>
      <vt:lpstr>Addressing Risks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Vidhi Patel</dc:creator>
  <cp:lastModifiedBy>sanidhyamathur@gmail.com</cp:lastModifiedBy>
  <cp:revision>28</cp:revision>
  <dcterms:created xsi:type="dcterms:W3CDTF">2024-03-10T02:14:58Z</dcterms:created>
  <dcterms:modified xsi:type="dcterms:W3CDTF">2024-06-30T01:27:30Z</dcterms:modified>
</cp:coreProperties>
</file>

<file path=docProps/thumbnail.jpeg>
</file>